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98" r:id="rId2"/>
    <p:sldId id="300" r:id="rId3"/>
    <p:sldId id="389" r:id="rId4"/>
    <p:sldId id="381" r:id="rId5"/>
    <p:sldId id="382" r:id="rId6"/>
    <p:sldId id="383" r:id="rId7"/>
    <p:sldId id="384" r:id="rId8"/>
    <p:sldId id="386" r:id="rId9"/>
    <p:sldId id="385" r:id="rId10"/>
    <p:sldId id="387" r:id="rId11"/>
    <p:sldId id="390" r:id="rId12"/>
    <p:sldId id="391" r:id="rId13"/>
    <p:sldId id="393" r:id="rId14"/>
    <p:sldId id="394" r:id="rId15"/>
    <p:sldId id="395" r:id="rId16"/>
    <p:sldId id="392"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C0000"/>
    <a:srgbClr val="F7911E"/>
    <a:srgbClr val="7A2280"/>
    <a:srgbClr val="EF5205"/>
    <a:srgbClr val="FFFF66"/>
    <a:srgbClr val="C50017"/>
    <a:srgbClr val="1F497D"/>
    <a:srgbClr val="0000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9766" autoAdjust="0"/>
  </p:normalViewPr>
  <p:slideViewPr>
    <p:cSldViewPr>
      <p:cViewPr>
        <p:scale>
          <a:sx n="52" d="100"/>
          <a:sy n="52" d="100"/>
        </p:scale>
        <p:origin x="-2484" y="-9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7922\Desktop\Copia%20de%20JABAL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7922\Desktop\Copia%20de%20JABAL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7922\Desktop\Copia%20de%20JABAL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53371454660849E-2"/>
          <c:y val="7.2905780108146107E-2"/>
          <c:w val="0.93173037171367112"/>
          <c:h val="0.61260759788765373"/>
        </c:manualLayout>
      </c:layout>
      <c:lineChart>
        <c:grouping val="standard"/>
        <c:varyColors val="0"/>
        <c:ser>
          <c:idx val="0"/>
          <c:order val="0"/>
          <c:tx>
            <c:v>2013</c:v>
          </c:tx>
          <c:cat>
            <c:strRef>
              <c:f>'Resumen II'!$A$4:$A$15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II'!$B$4:$B$15</c:f>
              <c:numCache>
                <c:formatCode>General</c:formatCode>
                <c:ptCount val="12"/>
                <c:pt idx="0">
                  <c:v>33</c:v>
                </c:pt>
                <c:pt idx="1">
                  <c:v>41</c:v>
                </c:pt>
                <c:pt idx="2">
                  <c:v>51</c:v>
                </c:pt>
                <c:pt idx="3">
                  <c:v>66</c:v>
                </c:pt>
                <c:pt idx="4">
                  <c:v>91</c:v>
                </c:pt>
                <c:pt idx="5">
                  <c:v>66</c:v>
                </c:pt>
                <c:pt idx="6">
                  <c:v>64</c:v>
                </c:pt>
                <c:pt idx="7">
                  <c:v>80</c:v>
                </c:pt>
                <c:pt idx="8">
                  <c:v>51</c:v>
                </c:pt>
                <c:pt idx="9">
                  <c:v>65</c:v>
                </c:pt>
                <c:pt idx="10">
                  <c:v>69</c:v>
                </c:pt>
                <c:pt idx="11">
                  <c:v>53</c:v>
                </c:pt>
              </c:numCache>
            </c:numRef>
          </c:val>
          <c:smooth val="0"/>
        </c:ser>
        <c:ser>
          <c:idx val="1"/>
          <c:order val="1"/>
          <c:tx>
            <c:v>2014</c:v>
          </c:tx>
          <c:cat>
            <c:strRef>
              <c:f>'Resumen II'!$A$4:$A$15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II'!$C$4:$C$15</c:f>
              <c:numCache>
                <c:formatCode>General</c:formatCode>
                <c:ptCount val="12"/>
                <c:pt idx="0">
                  <c:v>29</c:v>
                </c:pt>
                <c:pt idx="1">
                  <c:v>36</c:v>
                </c:pt>
                <c:pt idx="2">
                  <c:v>60</c:v>
                </c:pt>
                <c:pt idx="3">
                  <c:v>69</c:v>
                </c:pt>
                <c:pt idx="4">
                  <c:v>100</c:v>
                </c:pt>
                <c:pt idx="5">
                  <c:v>46</c:v>
                </c:pt>
                <c:pt idx="6">
                  <c:v>64</c:v>
                </c:pt>
                <c:pt idx="7">
                  <c:v>68</c:v>
                </c:pt>
                <c:pt idx="8">
                  <c:v>42</c:v>
                </c:pt>
                <c:pt idx="9">
                  <c:v>67</c:v>
                </c:pt>
                <c:pt idx="10">
                  <c:v>36</c:v>
                </c:pt>
                <c:pt idx="11">
                  <c:v>30</c:v>
                </c:pt>
              </c:numCache>
            </c:numRef>
          </c:val>
          <c:smooth val="0"/>
        </c:ser>
        <c:ser>
          <c:idx val="2"/>
          <c:order val="2"/>
          <c:tx>
            <c:v>2015</c:v>
          </c:tx>
          <c:cat>
            <c:strRef>
              <c:f>'Resumen II'!$A$4:$A$15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II'!$D$4:$D$15</c:f>
              <c:numCache>
                <c:formatCode>General</c:formatCode>
                <c:ptCount val="12"/>
                <c:pt idx="0">
                  <c:v>38</c:v>
                </c:pt>
                <c:pt idx="1">
                  <c:v>38</c:v>
                </c:pt>
                <c:pt idx="2">
                  <c:v>42</c:v>
                </c:pt>
                <c:pt idx="3">
                  <c:v>78</c:v>
                </c:pt>
                <c:pt idx="4">
                  <c:v>86</c:v>
                </c:pt>
                <c:pt idx="5">
                  <c:v>45</c:v>
                </c:pt>
                <c:pt idx="6">
                  <c:v>83</c:v>
                </c:pt>
                <c:pt idx="7">
                  <c:v>56</c:v>
                </c:pt>
                <c:pt idx="8">
                  <c:v>50</c:v>
                </c:pt>
                <c:pt idx="9">
                  <c:v>52</c:v>
                </c:pt>
              </c:numCache>
            </c:numRef>
          </c:val>
          <c:smooth val="0"/>
        </c:ser>
        <c:dLbls>
          <c:showLegendKey val="0"/>
          <c:showVal val="0"/>
          <c:showCatName val="0"/>
          <c:showSerName val="0"/>
          <c:showPercent val="0"/>
          <c:showBubbleSize val="0"/>
        </c:dLbls>
        <c:marker val="1"/>
        <c:smooth val="0"/>
        <c:axId val="82458496"/>
        <c:axId val="82460032"/>
      </c:lineChart>
      <c:catAx>
        <c:axId val="82458496"/>
        <c:scaling>
          <c:orientation val="minMax"/>
        </c:scaling>
        <c:delete val="0"/>
        <c:axPos val="b"/>
        <c:majorTickMark val="out"/>
        <c:minorTickMark val="none"/>
        <c:tickLblPos val="nextTo"/>
        <c:crossAx val="82460032"/>
        <c:crosses val="autoZero"/>
        <c:auto val="1"/>
        <c:lblAlgn val="ctr"/>
        <c:lblOffset val="100"/>
        <c:noMultiLvlLbl val="0"/>
      </c:catAx>
      <c:valAx>
        <c:axId val="82460032"/>
        <c:scaling>
          <c:orientation val="minMax"/>
        </c:scaling>
        <c:delete val="0"/>
        <c:axPos val="l"/>
        <c:majorGridlines/>
        <c:numFmt formatCode="General" sourceLinked="1"/>
        <c:majorTickMark val="out"/>
        <c:minorTickMark val="none"/>
        <c:tickLblPos val="nextTo"/>
        <c:crossAx val="824584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2013</c:v>
          </c:tx>
          <c:cat>
            <c:strRef>
              <c:f>'Resumen II'!$A$21:$A$32</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II'!$B$21:$B$32</c:f>
              <c:numCache>
                <c:formatCode>General</c:formatCode>
                <c:ptCount val="12"/>
                <c:pt idx="0">
                  <c:v>114</c:v>
                </c:pt>
                <c:pt idx="1">
                  <c:v>64</c:v>
                </c:pt>
                <c:pt idx="2">
                  <c:v>72</c:v>
                </c:pt>
                <c:pt idx="3">
                  <c:v>66</c:v>
                </c:pt>
                <c:pt idx="4">
                  <c:v>39</c:v>
                </c:pt>
                <c:pt idx="5">
                  <c:v>51</c:v>
                </c:pt>
                <c:pt idx="6">
                  <c:v>65</c:v>
                </c:pt>
                <c:pt idx="7">
                  <c:v>77</c:v>
                </c:pt>
                <c:pt idx="8">
                  <c:v>90</c:v>
                </c:pt>
                <c:pt idx="9">
                  <c:v>120</c:v>
                </c:pt>
                <c:pt idx="10">
                  <c:v>217</c:v>
                </c:pt>
                <c:pt idx="11">
                  <c:v>200</c:v>
                </c:pt>
              </c:numCache>
            </c:numRef>
          </c:val>
          <c:smooth val="0"/>
        </c:ser>
        <c:ser>
          <c:idx val="1"/>
          <c:order val="1"/>
          <c:tx>
            <c:v>2014</c:v>
          </c:tx>
          <c:cat>
            <c:strRef>
              <c:f>'Resumen II'!$A$21:$A$32</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II'!$C$21:$C$32</c:f>
              <c:numCache>
                <c:formatCode>General</c:formatCode>
                <c:ptCount val="12"/>
                <c:pt idx="0">
                  <c:v>129</c:v>
                </c:pt>
                <c:pt idx="1">
                  <c:v>94</c:v>
                </c:pt>
                <c:pt idx="2">
                  <c:v>70</c:v>
                </c:pt>
                <c:pt idx="3">
                  <c:v>69</c:v>
                </c:pt>
                <c:pt idx="4">
                  <c:v>57</c:v>
                </c:pt>
                <c:pt idx="5">
                  <c:v>37</c:v>
                </c:pt>
                <c:pt idx="6">
                  <c:v>64</c:v>
                </c:pt>
                <c:pt idx="7">
                  <c:v>66</c:v>
                </c:pt>
                <c:pt idx="8">
                  <c:v>68</c:v>
                </c:pt>
                <c:pt idx="9">
                  <c:v>102</c:v>
                </c:pt>
                <c:pt idx="10">
                  <c:v>115</c:v>
                </c:pt>
                <c:pt idx="11">
                  <c:v>134</c:v>
                </c:pt>
              </c:numCache>
            </c:numRef>
          </c:val>
          <c:smooth val="0"/>
        </c:ser>
        <c:ser>
          <c:idx val="2"/>
          <c:order val="2"/>
          <c:tx>
            <c:v>2015</c:v>
          </c:tx>
          <c:cat>
            <c:strRef>
              <c:f>'Resumen II'!$A$21:$A$32</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II'!$D$21:$D$32</c:f>
              <c:numCache>
                <c:formatCode>General</c:formatCode>
                <c:ptCount val="12"/>
                <c:pt idx="0">
                  <c:v>92</c:v>
                </c:pt>
                <c:pt idx="1">
                  <c:v>64</c:v>
                </c:pt>
                <c:pt idx="2">
                  <c:v>77</c:v>
                </c:pt>
                <c:pt idx="3">
                  <c:v>56</c:v>
                </c:pt>
                <c:pt idx="4">
                  <c:v>55</c:v>
                </c:pt>
                <c:pt idx="5">
                  <c:v>36</c:v>
                </c:pt>
                <c:pt idx="6">
                  <c:v>49</c:v>
                </c:pt>
                <c:pt idx="7">
                  <c:v>50</c:v>
                </c:pt>
                <c:pt idx="8">
                  <c:v>78</c:v>
                </c:pt>
                <c:pt idx="9">
                  <c:v>78</c:v>
                </c:pt>
              </c:numCache>
            </c:numRef>
          </c:val>
          <c:smooth val="0"/>
        </c:ser>
        <c:dLbls>
          <c:showLegendKey val="0"/>
          <c:showVal val="0"/>
          <c:showCatName val="0"/>
          <c:showSerName val="0"/>
          <c:showPercent val="0"/>
          <c:showBubbleSize val="0"/>
        </c:dLbls>
        <c:marker val="1"/>
        <c:smooth val="0"/>
        <c:axId val="82502400"/>
        <c:axId val="82503936"/>
      </c:lineChart>
      <c:catAx>
        <c:axId val="82502400"/>
        <c:scaling>
          <c:orientation val="minMax"/>
        </c:scaling>
        <c:delete val="0"/>
        <c:axPos val="b"/>
        <c:majorTickMark val="out"/>
        <c:minorTickMark val="none"/>
        <c:tickLblPos val="nextTo"/>
        <c:crossAx val="82503936"/>
        <c:crosses val="autoZero"/>
        <c:auto val="1"/>
        <c:lblAlgn val="ctr"/>
        <c:lblOffset val="100"/>
        <c:noMultiLvlLbl val="0"/>
      </c:catAx>
      <c:valAx>
        <c:axId val="82503936"/>
        <c:scaling>
          <c:orientation val="minMax"/>
        </c:scaling>
        <c:delete val="0"/>
        <c:axPos val="l"/>
        <c:majorGridlines/>
        <c:numFmt formatCode="General" sourceLinked="1"/>
        <c:majorTickMark val="out"/>
        <c:minorTickMark val="none"/>
        <c:tickLblPos val="nextTo"/>
        <c:crossAx val="8250240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2013</c:v>
          </c:tx>
          <c:cat>
            <c:strRef>
              <c:f>'Resumen II'!$A$40:$A$51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II'!$B$40:$B$51</c:f>
              <c:numCache>
                <c:formatCode>General</c:formatCode>
                <c:ptCount val="12"/>
                <c:pt idx="0">
                  <c:v>3</c:v>
                </c:pt>
                <c:pt idx="1">
                  <c:v>7</c:v>
                </c:pt>
                <c:pt idx="2">
                  <c:v>5</c:v>
                </c:pt>
                <c:pt idx="3">
                  <c:v>8</c:v>
                </c:pt>
                <c:pt idx="4">
                  <c:v>6</c:v>
                </c:pt>
                <c:pt idx="5">
                  <c:v>3</c:v>
                </c:pt>
                <c:pt idx="6">
                  <c:v>6</c:v>
                </c:pt>
                <c:pt idx="7">
                  <c:v>11</c:v>
                </c:pt>
                <c:pt idx="8">
                  <c:v>12</c:v>
                </c:pt>
                <c:pt idx="9">
                  <c:v>11</c:v>
                </c:pt>
                <c:pt idx="10">
                  <c:v>16</c:v>
                </c:pt>
                <c:pt idx="11">
                  <c:v>23</c:v>
                </c:pt>
              </c:numCache>
            </c:numRef>
          </c:val>
          <c:smooth val="0"/>
        </c:ser>
        <c:ser>
          <c:idx val="1"/>
          <c:order val="1"/>
          <c:tx>
            <c:v>2014</c:v>
          </c:tx>
          <c:cat>
            <c:strRef>
              <c:f>'Resumen II'!$A$40:$A$51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II'!$C$40:$C$51</c:f>
              <c:numCache>
                <c:formatCode>General</c:formatCode>
                <c:ptCount val="12"/>
                <c:pt idx="0">
                  <c:v>11</c:v>
                </c:pt>
                <c:pt idx="1">
                  <c:v>7</c:v>
                </c:pt>
                <c:pt idx="2">
                  <c:v>4</c:v>
                </c:pt>
                <c:pt idx="3">
                  <c:v>4</c:v>
                </c:pt>
                <c:pt idx="4">
                  <c:v>1</c:v>
                </c:pt>
                <c:pt idx="5">
                  <c:v>3</c:v>
                </c:pt>
                <c:pt idx="6">
                  <c:v>11</c:v>
                </c:pt>
                <c:pt idx="7">
                  <c:v>10</c:v>
                </c:pt>
                <c:pt idx="8">
                  <c:v>9</c:v>
                </c:pt>
                <c:pt idx="9">
                  <c:v>6</c:v>
                </c:pt>
                <c:pt idx="10">
                  <c:v>15</c:v>
                </c:pt>
                <c:pt idx="11">
                  <c:v>7</c:v>
                </c:pt>
              </c:numCache>
            </c:numRef>
          </c:val>
          <c:smooth val="0"/>
        </c:ser>
        <c:ser>
          <c:idx val="2"/>
          <c:order val="2"/>
          <c:tx>
            <c:v>2015</c:v>
          </c:tx>
          <c:cat>
            <c:strRef>
              <c:f>'Resumen II'!$A$40:$A$51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'Resumen II'!$D$40:$D$51</c:f>
              <c:numCache>
                <c:formatCode>General</c:formatCode>
                <c:ptCount val="12"/>
                <c:pt idx="0">
                  <c:v>13</c:v>
                </c:pt>
                <c:pt idx="1">
                  <c:v>5</c:v>
                </c:pt>
                <c:pt idx="2">
                  <c:v>5</c:v>
                </c:pt>
                <c:pt idx="3">
                  <c:v>4</c:v>
                </c:pt>
                <c:pt idx="4">
                  <c:v>5</c:v>
                </c:pt>
                <c:pt idx="5">
                  <c:v>7</c:v>
                </c:pt>
                <c:pt idx="6">
                  <c:v>5</c:v>
                </c:pt>
                <c:pt idx="7">
                  <c:v>6</c:v>
                </c:pt>
                <c:pt idx="8">
                  <c:v>7</c:v>
                </c:pt>
                <c:pt idx="9">
                  <c:v>3</c:v>
                </c:pt>
              </c:numCache>
            </c:numRef>
          </c:val>
          <c:smooth val="0"/>
        </c:ser>
        <c:dLbls>
          <c:showLegendKey val="0"/>
          <c:showVal val="0"/>
          <c:showCatName val="0"/>
          <c:showSerName val="0"/>
          <c:showPercent val="0"/>
          <c:showBubbleSize val="0"/>
        </c:dLbls>
        <c:marker val="1"/>
        <c:smooth val="0"/>
        <c:axId val="83643776"/>
        <c:axId val="83649664"/>
      </c:lineChart>
      <c:catAx>
        <c:axId val="83643776"/>
        <c:scaling>
          <c:orientation val="minMax"/>
        </c:scaling>
        <c:delete val="0"/>
        <c:axPos val="b"/>
        <c:majorTickMark val="out"/>
        <c:minorTickMark val="none"/>
        <c:tickLblPos val="nextTo"/>
        <c:crossAx val="83649664"/>
        <c:crosses val="autoZero"/>
        <c:auto val="1"/>
        <c:lblAlgn val="ctr"/>
        <c:lblOffset val="100"/>
        <c:noMultiLvlLbl val="0"/>
      </c:catAx>
      <c:valAx>
        <c:axId val="83649664"/>
        <c:scaling>
          <c:orientation val="minMax"/>
        </c:scaling>
        <c:delete val="0"/>
        <c:axPos val="l"/>
        <c:majorGridlines/>
        <c:numFmt formatCode="General" sourceLinked="1"/>
        <c:majorTickMark val="out"/>
        <c:minorTickMark val="none"/>
        <c:tickLblPos val="nextTo"/>
        <c:crossAx val="83643776"/>
        <c:crosses val="autoZero"/>
        <c:crossBetween val="between"/>
      </c:valAx>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84F77-A6A1-294F-BC5E-45BC56612484}" type="datetimeFigureOut">
              <a:rPr lang="es-ES_tradnl" smtClean="0"/>
              <a:t>30/11/2015</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FC061-B39B-3B4E-9786-5505E7B023EF}" type="slidenum">
              <a:rPr lang="es-ES_tradnl" smtClean="0"/>
              <a:t>‹Nº›</a:t>
            </a:fld>
            <a:endParaRPr lang="es-ES_tradnl"/>
          </a:p>
        </p:txBody>
      </p:sp>
    </p:spTree>
    <p:extLst>
      <p:ext uri="{BB962C8B-B14F-4D97-AF65-F5344CB8AC3E}">
        <p14:creationId xmlns:p14="http://schemas.microsoft.com/office/powerpoint/2010/main" val="37701734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7" name="6 Rectángulo"/>
          <p:cNvSpPr/>
          <p:nvPr userDrawn="1"/>
        </p:nvSpPr>
        <p:spPr>
          <a:xfrm>
            <a:off x="0" y="0"/>
            <a:ext cx="9144000" cy="11247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3949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307602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215611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359357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6 Rectángulo"/>
          <p:cNvSpPr/>
          <p:nvPr userDrawn="1"/>
        </p:nvSpPr>
        <p:spPr>
          <a:xfrm>
            <a:off x="0" y="0"/>
            <a:ext cx="9144000" cy="11247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http://www.antena3.com/clipping/2013/05/09/00098/3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51520" y="107472"/>
            <a:ext cx="994104" cy="909799"/>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userDrawn="1"/>
        </p:nvSpPr>
        <p:spPr>
          <a:xfrm>
            <a:off x="2900566" y="-27384"/>
            <a:ext cx="4839786" cy="461665"/>
          </a:xfrm>
          <a:prstGeom prst="rect">
            <a:avLst/>
          </a:prstGeom>
        </p:spPr>
        <p:txBody>
          <a:bodyPr wrap="none">
            <a:spAutoFit/>
          </a:bodyPr>
          <a:lstStyle/>
          <a:p>
            <a:pPr marL="0" algn="ctr" defTabSz="914400" rtl="0" eaLnBrk="1" latinLnBrk="0" hangingPunct="1">
              <a:spcBef>
                <a:spcPct val="0"/>
              </a:spcBef>
              <a:buNone/>
            </a:pPr>
            <a:r>
              <a:rPr lang="es-ES" sz="2400" b="0" kern="1200" smtClean="0">
                <a:solidFill>
                  <a:schemeClr val="bg1"/>
                </a:solidFill>
                <a:latin typeface="ATRESMEDIA Gotham Medium" pitchFamily="2" charset="0"/>
                <a:ea typeface="+mj-ea"/>
                <a:cs typeface="+mj-cs"/>
              </a:rPr>
              <a:t>Accidentes de tráfico con animales en España</a:t>
            </a:r>
            <a:endParaRPr lang="es-ES" sz="2400" b="0" kern="1200" dirty="0">
              <a:solidFill>
                <a:schemeClr val="bg1"/>
              </a:solidFill>
              <a:latin typeface="ATRESMEDIA Gotham Medium" pitchFamily="2" charset="0"/>
              <a:ea typeface="+mj-ea"/>
              <a:cs typeface="+mj-cs"/>
            </a:endParaRPr>
          </a:p>
        </p:txBody>
      </p:sp>
      <p:sp>
        <p:nvSpPr>
          <p:cNvPr id="10" name="9 Rectángulo"/>
          <p:cNvSpPr/>
          <p:nvPr userDrawn="1"/>
        </p:nvSpPr>
        <p:spPr>
          <a:xfrm>
            <a:off x="1187624" y="404664"/>
            <a:ext cx="7956376" cy="4571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910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161350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34141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21637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225152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171018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334293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val="52324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77C36-937D-4A7C-A8EC-9F11DA5F1468}" type="slidenum">
              <a:rPr lang="es-ES" smtClean="0"/>
              <a:pPr/>
              <a:t>‹Nº›</a:t>
            </a:fld>
            <a:endParaRPr lang="es-ES"/>
          </a:p>
        </p:txBody>
      </p:sp>
    </p:spTree>
    <p:extLst>
      <p:ext uri="{BB962C8B-B14F-4D97-AF65-F5344CB8AC3E}">
        <p14:creationId xmlns:p14="http://schemas.microsoft.com/office/powerpoint/2010/main" val="1379572329"/>
      </p:ext>
    </p:extLst>
  </p:cSld>
  <p:clrMap bg1="lt1" tx1="dk1" bg2="lt2" tx2="dk2" accent1="accent1" accent2="accent2" accent3="accent3" accent4="accent4" accent5="accent5" accent6="accent6" hlink="hlink" folHlink="folHlink"/>
  <p:sldLayoutIdLst>
    <p:sldLayoutId id="2147483744"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hart" Target="../charts/char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6692" y="5877272"/>
            <a:ext cx="726232" cy="738105"/>
          </a:xfrm>
          <a:prstGeom prst="rect">
            <a:avLst/>
          </a:prstGeom>
        </p:spPr>
      </p:pic>
      <p:sp>
        <p:nvSpPr>
          <p:cNvPr id="2" name="1 Rectángulo"/>
          <p:cNvSpPr/>
          <p:nvPr/>
        </p:nvSpPr>
        <p:spPr>
          <a:xfrm>
            <a:off x="0" y="1196752"/>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0" y="0"/>
            <a:ext cx="9144000" cy="1124744"/>
          </a:xfrm>
          <a:prstGeom prst="rect">
            <a:avLst/>
          </a:prstGeom>
          <a:solidFill>
            <a:srgbClr val="1F497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8"/>
          <p:cNvSpPr>
            <a:spLocks noChangeArrowheads="1"/>
          </p:cNvSpPr>
          <p:nvPr/>
        </p:nvSpPr>
        <p:spPr bwMode="auto">
          <a:xfrm>
            <a:off x="4508875" y="5333146"/>
            <a:ext cx="462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37931725" indent="-37474525">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a:defRPr sz="2400">
                <a:solidFill>
                  <a:schemeClr val="tx1"/>
                </a:solidFill>
                <a:latin typeface="Times" charset="0"/>
                <a:ea typeface="MS PGothic" pitchFamily="34" charset="-128"/>
              </a:defRPr>
            </a:lvl4pPr>
            <a:lvl5pPr>
              <a:defRPr sz="2400">
                <a:solidFill>
                  <a:schemeClr val="tx1"/>
                </a:solidFill>
                <a:latin typeface="Times" charset="0"/>
                <a:ea typeface="MS PGothic" pitchFamily="34" charset="-128"/>
              </a:defRPr>
            </a:lvl5pPr>
            <a:lvl6pPr marL="457200" eaLnBrk="0" fontAlgn="base" hangingPunct="0">
              <a:spcBef>
                <a:spcPct val="0"/>
              </a:spcBef>
              <a:spcAft>
                <a:spcPct val="0"/>
              </a:spcAft>
              <a:defRPr sz="2400">
                <a:solidFill>
                  <a:schemeClr val="tx1"/>
                </a:solidFill>
                <a:latin typeface="Times" charset="0"/>
                <a:ea typeface="MS PGothic" pitchFamily="34" charset="-128"/>
              </a:defRPr>
            </a:lvl6pPr>
            <a:lvl7pPr marL="914400" eaLnBrk="0" fontAlgn="base" hangingPunct="0">
              <a:spcBef>
                <a:spcPct val="0"/>
              </a:spcBef>
              <a:spcAft>
                <a:spcPct val="0"/>
              </a:spcAft>
              <a:defRPr sz="2400">
                <a:solidFill>
                  <a:schemeClr val="tx1"/>
                </a:solidFill>
                <a:latin typeface="Times" charset="0"/>
                <a:ea typeface="MS PGothic" pitchFamily="34" charset="-128"/>
              </a:defRPr>
            </a:lvl7pPr>
            <a:lvl8pPr marL="1371600" eaLnBrk="0" fontAlgn="base" hangingPunct="0">
              <a:spcBef>
                <a:spcPct val="0"/>
              </a:spcBef>
              <a:spcAft>
                <a:spcPct val="0"/>
              </a:spcAft>
              <a:defRPr sz="2400">
                <a:solidFill>
                  <a:schemeClr val="tx1"/>
                </a:solidFill>
                <a:latin typeface="Times" charset="0"/>
                <a:ea typeface="MS PGothic" pitchFamily="34" charset="-128"/>
              </a:defRPr>
            </a:lvl8pPr>
            <a:lvl9pPr marL="18288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s-ES" sz="2000" dirty="0">
                <a:solidFill>
                  <a:schemeClr val="tx2">
                    <a:lumMod val="75000"/>
                  </a:schemeClr>
                </a:solidFill>
                <a:latin typeface="ATRESMEDIA Gotham Medium" pitchFamily="2" charset="0"/>
              </a:rPr>
              <a:t>Madrid XX de </a:t>
            </a:r>
            <a:r>
              <a:rPr lang="en-US" altLang="es-ES" sz="2000" dirty="0" err="1" smtClean="0">
                <a:solidFill>
                  <a:schemeClr val="tx2">
                    <a:lumMod val="75000"/>
                  </a:schemeClr>
                </a:solidFill>
                <a:latin typeface="ATRESMEDIA Gotham Medium" pitchFamily="2" charset="0"/>
              </a:rPr>
              <a:t>diciembre</a:t>
            </a:r>
            <a:r>
              <a:rPr lang="en-US" altLang="es-ES" sz="2000" dirty="0" smtClean="0">
                <a:solidFill>
                  <a:schemeClr val="tx2">
                    <a:lumMod val="75000"/>
                  </a:schemeClr>
                </a:solidFill>
                <a:latin typeface="ATRESMEDIA Gotham Medium" pitchFamily="2" charset="0"/>
              </a:rPr>
              <a:t> </a:t>
            </a:r>
            <a:r>
              <a:rPr lang="en-US" altLang="es-ES" sz="2000" dirty="0">
                <a:solidFill>
                  <a:schemeClr val="tx2">
                    <a:lumMod val="75000"/>
                  </a:schemeClr>
                </a:solidFill>
                <a:latin typeface="ATRESMEDIA Gotham Medium" pitchFamily="2" charset="0"/>
              </a:rPr>
              <a:t>de </a:t>
            </a:r>
            <a:r>
              <a:rPr lang="en-US" altLang="es-ES" sz="2000" dirty="0" smtClean="0">
                <a:solidFill>
                  <a:schemeClr val="tx2">
                    <a:lumMod val="75000"/>
                  </a:schemeClr>
                </a:solidFill>
                <a:latin typeface="ATRESMEDIA Gotham Medium" pitchFamily="2" charset="0"/>
              </a:rPr>
              <a:t>2015</a:t>
            </a:r>
            <a:endParaRPr lang="en-US" altLang="es-ES" sz="2000" dirty="0">
              <a:solidFill>
                <a:schemeClr val="tx2">
                  <a:lumMod val="75000"/>
                </a:schemeClr>
              </a:solidFill>
              <a:latin typeface="ATRESMEDIA Gotham Medium" pitchFamily="2" charset="0"/>
            </a:endParaRPr>
          </a:p>
        </p:txBody>
      </p:sp>
      <p:sp>
        <p:nvSpPr>
          <p:cNvPr id="12" name="11 Rectángulo"/>
          <p:cNvSpPr/>
          <p:nvPr/>
        </p:nvSpPr>
        <p:spPr>
          <a:xfrm>
            <a:off x="4606636" y="5697917"/>
            <a:ext cx="457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813" y="1772816"/>
            <a:ext cx="2528571" cy="24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436118" y="1983046"/>
            <a:ext cx="6089024" cy="523220"/>
          </a:xfrm>
          <a:prstGeom prst="rect">
            <a:avLst/>
          </a:prstGeom>
          <a:ln>
            <a:noFill/>
          </a:ln>
        </p:spPr>
        <p:txBody>
          <a:bodyPr vert="horz" lIns="91440" tIns="45720" rIns="91440" bIns="45720" rtlCol="0" anchor="ctr">
            <a:noAutofit/>
          </a:bodyPr>
          <a:lstStyle/>
          <a:p>
            <a:pPr>
              <a:spcBef>
                <a:spcPct val="0"/>
              </a:spcBef>
            </a:pPr>
            <a:r>
              <a:rPr lang="es-ES" sz="3200" dirty="0" smtClean="0">
                <a:solidFill>
                  <a:schemeClr val="tx2">
                    <a:lumMod val="75000"/>
                  </a:schemeClr>
                </a:solidFill>
                <a:latin typeface="ATRESMEDIA Gotham Medium" pitchFamily="2" charset="0"/>
                <a:ea typeface="+mj-ea"/>
                <a:cs typeface="+mj-cs"/>
              </a:rPr>
              <a:t>ACCIDENTES DE TRÁFICO</a:t>
            </a:r>
          </a:p>
          <a:p>
            <a:pPr>
              <a:spcBef>
                <a:spcPct val="0"/>
              </a:spcBef>
            </a:pPr>
            <a:r>
              <a:rPr lang="es-ES" sz="3200" dirty="0" smtClean="0">
                <a:solidFill>
                  <a:schemeClr val="tx2">
                    <a:lumMod val="75000"/>
                  </a:schemeClr>
                </a:solidFill>
                <a:latin typeface="ATRESMEDIA Gotham Medium" pitchFamily="2" charset="0"/>
                <a:ea typeface="+mj-ea"/>
                <a:cs typeface="+mj-cs"/>
              </a:rPr>
              <a:t>CON ANIMALES EN ESPAÑA</a:t>
            </a:r>
            <a:endParaRPr lang="es-ES" sz="3200" dirty="0">
              <a:solidFill>
                <a:schemeClr val="tx2">
                  <a:lumMod val="75000"/>
                </a:schemeClr>
              </a:solidFill>
              <a:latin typeface="ATRESMEDIA Gotham Medium" pitchFamily="2" charset="0"/>
              <a:ea typeface="+mj-ea"/>
              <a:cs typeface="+mj-cs"/>
            </a:endParaRPr>
          </a:p>
        </p:txBody>
      </p:sp>
    </p:spTree>
    <p:extLst>
      <p:ext uri="{BB962C8B-B14F-4D97-AF65-F5344CB8AC3E}">
        <p14:creationId xmlns:p14="http://schemas.microsoft.com/office/powerpoint/2010/main" val="2456489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219536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Siniestros con animales de caza</a:t>
            </a:r>
            <a:endParaRPr lang="es-ES" sz="2000" b="1" dirty="0">
              <a:solidFill>
                <a:schemeClr val="bg1"/>
              </a:solidFill>
              <a:latin typeface="ATRESMEDIA Gotham Medium" pitchFamily="2" charset="0"/>
            </a:endParaRPr>
          </a:p>
        </p:txBody>
      </p:sp>
      <p:sp>
        <p:nvSpPr>
          <p:cNvPr id="5" name="8 Título"/>
          <p:cNvSpPr txBox="1">
            <a:spLocks/>
          </p:cNvSpPr>
          <p:nvPr/>
        </p:nvSpPr>
        <p:spPr>
          <a:xfrm>
            <a:off x="942189" y="123889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s-ES" sz="2800" b="1" dirty="0" smtClean="0">
                <a:solidFill>
                  <a:schemeClr val="tx2">
                    <a:lumMod val="75000"/>
                  </a:schemeClr>
                </a:solidFill>
                <a:latin typeface="ATRESMEDIA Gotham Medium" pitchFamily="2" charset="0"/>
              </a:rPr>
              <a:t>ZORROS </a:t>
            </a:r>
            <a:r>
              <a:rPr lang="en-US" altLang="es-ES" sz="2400" b="1" dirty="0" smtClean="0">
                <a:solidFill>
                  <a:schemeClr val="tx2">
                    <a:lumMod val="75000"/>
                  </a:schemeClr>
                </a:solidFill>
                <a:latin typeface="ATRESMEDIA Gotham Medium" pitchFamily="2" charset="0"/>
              </a:rPr>
              <a:t>(</a:t>
            </a:r>
            <a:r>
              <a:rPr lang="en-US" altLang="es-ES" sz="2400" b="1" dirty="0">
                <a:solidFill>
                  <a:schemeClr val="tx2">
                    <a:lumMod val="75000"/>
                  </a:schemeClr>
                </a:solidFill>
                <a:latin typeface="ATRESMEDIA Gotham Medium" pitchFamily="2" charset="0"/>
              </a:rPr>
              <a:t>2013-2015)</a:t>
            </a:r>
            <a:endParaRPr lang="es-ES" sz="2000" b="1" dirty="0">
              <a:solidFill>
                <a:schemeClr val="tx2">
                  <a:lumMod val="75000"/>
                </a:schemeClr>
              </a:solidFill>
              <a:latin typeface="ATRESMEDIA Gotham Medium" pitchFamily="2" charset="0"/>
            </a:endParaRPr>
          </a:p>
          <a:p>
            <a:endParaRPr lang="es-ES" sz="2400" b="1" dirty="0">
              <a:solidFill>
                <a:schemeClr val="tx2">
                  <a:lumMod val="75000"/>
                </a:schemeClr>
              </a:solidFill>
              <a:latin typeface="ATRESMEDIA Gotham Medium" pitchFamily="2" charset="0"/>
            </a:endParaRPr>
          </a:p>
        </p:txBody>
      </p:sp>
      <p:sp>
        <p:nvSpPr>
          <p:cNvPr id="6" name="Marcador de contenido 4"/>
          <p:cNvSpPr txBox="1">
            <a:spLocks/>
          </p:cNvSpPr>
          <p:nvPr/>
        </p:nvSpPr>
        <p:spPr>
          <a:xfrm>
            <a:off x="851301" y="2989938"/>
            <a:ext cx="7600641" cy="37514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Número de colisiones</a:t>
            </a:r>
            <a:r>
              <a:rPr lang="es-ES_tradnl" altLang="es-ES" sz="2000" dirty="0" smtClean="0">
                <a:solidFill>
                  <a:schemeClr val="tx1"/>
                </a:solidFill>
                <a:latin typeface="ATRESMEDIA Gotham Book" pitchFamily="2" charset="0"/>
              </a:rPr>
              <a:t>: 259</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Tasa de lesiones</a:t>
            </a:r>
            <a:r>
              <a:rPr lang="es-ES_tradnl" altLang="es-ES" sz="2000" dirty="0" smtClean="0">
                <a:solidFill>
                  <a:schemeClr val="tx1"/>
                </a:solidFill>
                <a:latin typeface="ATRESMEDIA Gotham Book" pitchFamily="2" charset="0"/>
              </a:rPr>
              <a:t>: sin tasa de lesiones.</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Estacionalidad</a:t>
            </a:r>
            <a:r>
              <a:rPr lang="es-ES_tradnl" altLang="es-ES" sz="2000" dirty="0" smtClean="0">
                <a:solidFill>
                  <a:schemeClr val="tx1"/>
                </a:solidFill>
                <a:latin typeface="ATRESMEDIA Gotham Book" pitchFamily="2" charset="0"/>
              </a:rPr>
              <a:t>: ligero repunte en Noviembre pero, en general, evolución estable durante todo el año.</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Provincias más afectadas</a:t>
            </a:r>
            <a:r>
              <a:rPr lang="es-ES_tradnl" altLang="es-ES" sz="2000" dirty="0" smtClean="0">
                <a:solidFill>
                  <a:schemeClr val="tx1"/>
                </a:solidFill>
                <a:latin typeface="ATRESMEDIA Gotham Book" pitchFamily="2" charset="0"/>
              </a:rPr>
              <a:t>: Zaragoza, León, Orense, Navarra, Zamora y Coruña</a:t>
            </a:r>
          </a:p>
          <a:p>
            <a:pPr marL="342900" indent="-342900" algn="just">
              <a:buFont typeface="Wingdings" panose="05000000000000000000" pitchFamily="2" charset="2"/>
              <a:buChar char="ü"/>
            </a:pPr>
            <a:endParaRPr lang="es-ES_tradnl" altLang="es-ES" sz="1800" dirty="0">
              <a:solidFill>
                <a:schemeClr val="tx1"/>
              </a:solidFill>
              <a:latin typeface="ATRESMEDIA Gotham Book" pitchFamily="2" charset="0"/>
            </a:endParaRPr>
          </a:p>
        </p:txBody>
      </p:sp>
      <p:pic>
        <p:nvPicPr>
          <p:cNvPr id="8"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68388"/>
            <a:ext cx="998227" cy="1024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p:cNvPicPr>
            <a:picLocks noChangeAspect="1"/>
          </p:cNvPicPr>
          <p:nvPr/>
        </p:nvPicPr>
        <p:blipFill>
          <a:blip r:embed="rId3"/>
          <a:stretch>
            <a:fillRect/>
          </a:stretch>
        </p:blipFill>
        <p:spPr>
          <a:xfrm>
            <a:off x="1555766" y="1477913"/>
            <a:ext cx="1143586" cy="1014263"/>
          </a:xfrm>
          <a:prstGeom prst="rect">
            <a:avLst/>
          </a:prstGeom>
          <a:ln>
            <a:solidFill>
              <a:schemeClr val="accent6">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31285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907332"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smtClean="0">
                <a:solidFill>
                  <a:schemeClr val="bg1"/>
                </a:solidFill>
                <a:latin typeface="ATRESMEDIA Gotham Medium" pitchFamily="2" charset="0"/>
              </a:rPr>
              <a:t>Consecuencias. Normativa de Tráfico</a:t>
            </a:r>
            <a:endParaRPr lang="es-ES" sz="2000" b="1" dirty="0">
              <a:solidFill>
                <a:schemeClr val="bg1"/>
              </a:solidFill>
              <a:latin typeface="ATRESMEDIA Gotham Medium" pitchFamily="2" charset="0"/>
            </a:endParaRPr>
          </a:p>
        </p:txBody>
      </p:sp>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
        <p:nvSpPr>
          <p:cNvPr id="5" name="Marcador de contenido 4"/>
          <p:cNvSpPr txBox="1">
            <a:spLocks/>
          </p:cNvSpPr>
          <p:nvPr/>
        </p:nvSpPr>
        <p:spPr>
          <a:xfrm>
            <a:off x="851301" y="1196752"/>
            <a:ext cx="7600641" cy="21602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La Ley 6/2014 reforma el articulado de la Ley sobre Tráfico, Circulación de Vehículos a Motor y Seguridad Vial.  </a:t>
            </a: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El cambio afecta </a:t>
            </a:r>
            <a:r>
              <a:rPr lang="es-ES_tradnl" altLang="es-ES" sz="2000" dirty="0" err="1" smtClean="0">
                <a:solidFill>
                  <a:schemeClr val="tx1"/>
                </a:solidFill>
                <a:latin typeface="ATRESMEDIA Gotham Book" pitchFamily="2" charset="0"/>
              </a:rPr>
              <a:t>afecta</a:t>
            </a:r>
            <a:r>
              <a:rPr lang="es-ES_tradnl" altLang="es-ES" sz="2000" dirty="0" smtClean="0">
                <a:solidFill>
                  <a:schemeClr val="tx1"/>
                </a:solidFill>
                <a:latin typeface="ATRESMEDIA Gotham Book" pitchFamily="2" charset="0"/>
              </a:rPr>
              <a:t> a la responsabilidad en accidentes de tráfico por atropello de animales, que, salvo excepciones, pasa a recaer en los conductores:</a:t>
            </a: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algn="just"/>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1800" dirty="0">
              <a:solidFill>
                <a:schemeClr val="tx1"/>
              </a:solidFill>
              <a:latin typeface="ATRESMEDIA Gotham Book" pitchFamily="2" charset="0"/>
            </a:endParaRPr>
          </a:p>
        </p:txBody>
      </p:sp>
      <p:sp>
        <p:nvSpPr>
          <p:cNvPr id="6" name="Marcador de contenido 4"/>
          <p:cNvSpPr txBox="1">
            <a:spLocks/>
          </p:cNvSpPr>
          <p:nvPr/>
        </p:nvSpPr>
        <p:spPr>
          <a:xfrm>
            <a:off x="1403648" y="3356992"/>
            <a:ext cx="7048294" cy="3384376"/>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ES" sz="3100" i="1" dirty="0" smtClean="0">
                <a:solidFill>
                  <a:schemeClr val="tx1"/>
                </a:solidFill>
                <a:latin typeface="ATRESMEDIA Gotham Book" pitchFamily="2" charset="0"/>
              </a:rPr>
              <a:t>“En </a:t>
            </a:r>
            <a:r>
              <a:rPr lang="es-ES" sz="3100" i="1" dirty="0">
                <a:solidFill>
                  <a:schemeClr val="tx1"/>
                </a:solidFill>
                <a:latin typeface="ATRESMEDIA Gotham Book" pitchFamily="2" charset="0"/>
              </a:rPr>
              <a:t>accidentes de tráfico ocasionados por atropello de especies cinegéticas en las vías públicas será responsable de los daños a personas o bienes el conductor del vehículo, sin que pueda reclamarse por el valor de los animales que irrumpan en aquéllas</a:t>
            </a:r>
            <a:r>
              <a:rPr lang="es-ES" sz="3100" i="1" dirty="0" smtClean="0">
                <a:solidFill>
                  <a:schemeClr val="tx1"/>
                </a:solidFill>
                <a:latin typeface="ATRESMEDIA Gotham Book" pitchFamily="2" charset="0"/>
              </a:rPr>
              <a:t>.</a:t>
            </a:r>
          </a:p>
          <a:p>
            <a:pPr algn="just"/>
            <a:endParaRPr lang="es-ES" sz="3100" i="1" dirty="0">
              <a:solidFill>
                <a:schemeClr val="tx1"/>
              </a:solidFill>
              <a:latin typeface="ATRESMEDIA Gotham Book" pitchFamily="2" charset="0"/>
            </a:endParaRPr>
          </a:p>
          <a:p>
            <a:pPr algn="just"/>
            <a:r>
              <a:rPr lang="es-ES" sz="3100" i="1" dirty="0">
                <a:solidFill>
                  <a:schemeClr val="tx1"/>
                </a:solidFill>
                <a:latin typeface="ATRESMEDIA Gotham Book" pitchFamily="2" charset="0"/>
              </a:rPr>
              <a:t>No obstante, será responsable de los daños a personas o bienes el titular del aprovechamiento cinegético o, en su defecto, el propietario del terreno, cuando el accidente de tráfico sea consecuencia directa de una acción de caza colectiva de una especie de caza mayor llevada a cabo el mismo día o que haya concluido doce horas antes de aquél</a:t>
            </a:r>
            <a:r>
              <a:rPr lang="es-ES" sz="3100" i="1" dirty="0" smtClean="0">
                <a:solidFill>
                  <a:schemeClr val="tx1"/>
                </a:solidFill>
                <a:latin typeface="ATRESMEDIA Gotham Book" pitchFamily="2" charset="0"/>
              </a:rPr>
              <a:t>.</a:t>
            </a:r>
          </a:p>
          <a:p>
            <a:pPr algn="just"/>
            <a:endParaRPr lang="es-ES" sz="3100" i="1" dirty="0">
              <a:solidFill>
                <a:schemeClr val="tx1"/>
              </a:solidFill>
              <a:latin typeface="ATRESMEDIA Gotham Book" pitchFamily="2" charset="0"/>
            </a:endParaRPr>
          </a:p>
          <a:p>
            <a:pPr algn="just"/>
            <a:r>
              <a:rPr lang="es-ES" sz="3100" i="1" dirty="0">
                <a:solidFill>
                  <a:schemeClr val="tx1"/>
                </a:solidFill>
                <a:latin typeface="ATRESMEDIA Gotham Book" pitchFamily="2" charset="0"/>
              </a:rPr>
              <a:t>También podrá ser responsable el titular de la vía pública en la que se produzca el accidente como consecuencia de no haber reparado la valla de cerramiento en plazo, en su caso, o por no disponer de la señalización específica de animales sueltos en tramos con alta accidentalidad por colisión de vehículos con los </a:t>
            </a:r>
            <a:r>
              <a:rPr lang="es-ES" sz="3100" i="1" dirty="0" smtClean="0">
                <a:solidFill>
                  <a:schemeClr val="tx1"/>
                </a:solidFill>
                <a:latin typeface="ATRESMEDIA Gotham Book" pitchFamily="2" charset="0"/>
              </a:rPr>
              <a:t>mismos”.</a:t>
            </a:r>
            <a:endParaRPr lang="es-ES" sz="3100" i="1" dirty="0"/>
          </a:p>
          <a:p>
            <a:pPr algn="just"/>
            <a:endParaRPr lang="es-ES_tradnl" altLang="es-ES" sz="2300" i="1" dirty="0" smtClean="0">
              <a:solidFill>
                <a:schemeClr val="tx1"/>
              </a:solidFill>
              <a:latin typeface="ATRESMEDIA Gotham Book" pitchFamily="2" charset="0"/>
            </a:endParaRPr>
          </a:p>
          <a:p>
            <a:pPr algn="just"/>
            <a:endParaRPr lang="es-ES_tradnl" altLang="es-ES" sz="2300" i="1" dirty="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300" i="1" dirty="0">
              <a:solidFill>
                <a:schemeClr val="tx1"/>
              </a:solidFill>
              <a:latin typeface="ATRESMEDIA Gotham Book" pitchFamily="2" charset="0"/>
            </a:endParaRPr>
          </a:p>
          <a:p>
            <a:pPr algn="just"/>
            <a:endParaRPr lang="es-ES_tradnl" altLang="es-ES" sz="2300" i="1" dirty="0" smtClean="0">
              <a:solidFill>
                <a:schemeClr val="tx1"/>
              </a:solidFill>
              <a:latin typeface="ATRESMEDIA Gotham Book" pitchFamily="2" charset="0"/>
            </a:endParaRPr>
          </a:p>
          <a:p>
            <a:pPr algn="just"/>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1800" dirty="0">
              <a:solidFill>
                <a:schemeClr val="tx1"/>
              </a:solidFill>
              <a:latin typeface="ATRESMEDIA Gotham Book" pitchFamily="2" charset="0"/>
            </a:endParaRPr>
          </a:p>
        </p:txBody>
      </p:sp>
    </p:spTree>
    <p:extLst>
      <p:ext uri="{BB962C8B-B14F-4D97-AF65-F5344CB8AC3E}">
        <p14:creationId xmlns:p14="http://schemas.microsoft.com/office/powerpoint/2010/main" val="411832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2843436"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Consecuencias. Lesiones</a:t>
            </a:r>
            <a:endParaRPr lang="es-ES" sz="2000" b="1" dirty="0">
              <a:solidFill>
                <a:schemeClr val="bg1"/>
              </a:solidFill>
              <a:latin typeface="ATRESMEDIA Gotham Medium" pitchFamily="2" charset="0"/>
            </a:endParaRPr>
          </a:p>
        </p:txBody>
      </p:sp>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
        <p:nvSpPr>
          <p:cNvPr id="7" name="Marcador de contenido 4"/>
          <p:cNvSpPr txBox="1">
            <a:spLocks/>
          </p:cNvSpPr>
          <p:nvPr/>
        </p:nvSpPr>
        <p:spPr>
          <a:xfrm>
            <a:off x="851301" y="2197850"/>
            <a:ext cx="7600641" cy="403946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El 4 % de las colisiones con animales provoca lesiones a los ocupantes de los vehículos. Con tendencia a la </a:t>
            </a:r>
            <a:r>
              <a:rPr lang="es-ES_tradnl" altLang="es-ES" sz="2000" smtClean="0">
                <a:solidFill>
                  <a:schemeClr val="tx1"/>
                </a:solidFill>
                <a:latin typeface="ATRESMEDIA Gotham Book" pitchFamily="2" charset="0"/>
              </a:rPr>
              <a:t>reducción desde 2013</a:t>
            </a:r>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En el caso de colisiones con Jabalíes esta tasa se incrementa hasta el 5,25%</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Los siniestros con lesiones son un 12% más caros cuando se producen con animales cinegéticos que cuando son con animales domésticos</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Un 4% de los siniestros corporales tienen un cierto grado de gravedad (coste superior a 10.000€)</a:t>
            </a:r>
          </a:p>
          <a:p>
            <a:pPr algn="just"/>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1800" dirty="0">
              <a:solidFill>
                <a:schemeClr val="tx1"/>
              </a:solidFill>
              <a:latin typeface="ATRESMEDIA Gotham Book" pitchFamily="2" charset="0"/>
            </a:endParaRPr>
          </a:p>
        </p:txBody>
      </p:sp>
    </p:spTree>
    <p:extLst>
      <p:ext uri="{BB962C8B-B14F-4D97-AF65-F5344CB8AC3E}">
        <p14:creationId xmlns:p14="http://schemas.microsoft.com/office/powerpoint/2010/main" val="2149643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2195736"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Consecuencias. Costes y frecuencias</a:t>
            </a:r>
            <a:endParaRPr lang="es-ES" sz="2000" b="1" dirty="0">
              <a:solidFill>
                <a:schemeClr val="bg1"/>
              </a:solidFill>
              <a:latin typeface="ATRESMEDIA Gotham Medium" pitchFamily="2" charset="0"/>
            </a:endParaRPr>
          </a:p>
        </p:txBody>
      </p:sp>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
        <p:nvSpPr>
          <p:cNvPr id="7" name="Marcador de contenido 4"/>
          <p:cNvSpPr txBox="1">
            <a:spLocks/>
          </p:cNvSpPr>
          <p:nvPr/>
        </p:nvSpPr>
        <p:spPr>
          <a:xfrm>
            <a:off x="395537" y="1765802"/>
            <a:ext cx="8056406" cy="40394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1600" dirty="0" smtClean="0">
                <a:solidFill>
                  <a:schemeClr val="tx1"/>
                </a:solidFill>
                <a:latin typeface="ATRESMEDIA Gotham Book" pitchFamily="2" charset="0"/>
              </a:rPr>
              <a:t>El coste medio de las reparaciones en un vehículo implicado en colisiones con animales de caza </a:t>
            </a:r>
            <a:r>
              <a:rPr lang="es-ES_tradnl" altLang="es-ES" sz="1600" dirty="0">
                <a:solidFill>
                  <a:schemeClr val="tx1"/>
                </a:solidFill>
                <a:latin typeface="ATRESMEDIA Gotham Book" pitchFamily="2" charset="0"/>
              </a:rPr>
              <a:t>e</a:t>
            </a:r>
            <a:r>
              <a:rPr lang="es-ES_tradnl" altLang="es-ES" sz="1600" dirty="0" smtClean="0">
                <a:solidFill>
                  <a:schemeClr val="tx1"/>
                </a:solidFill>
                <a:latin typeface="ATRESMEDIA Gotham Book" pitchFamily="2" charset="0"/>
              </a:rPr>
              <a:t>s de 1.155 €.</a:t>
            </a:r>
          </a:p>
          <a:p>
            <a:pPr algn="just"/>
            <a:endParaRPr lang="es-ES_tradnl" altLang="es-ES" sz="16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1600" dirty="0" smtClean="0">
                <a:solidFill>
                  <a:schemeClr val="tx1"/>
                </a:solidFill>
                <a:latin typeface="ATRESMEDIA Gotham Book" pitchFamily="2" charset="0"/>
              </a:rPr>
              <a:t>Este coste es un 37% superior a los daños causados en las colisiones de vehículos con animales domésticos.</a:t>
            </a:r>
          </a:p>
          <a:p>
            <a:pPr algn="just"/>
            <a:endParaRPr lang="es-ES_tradnl" altLang="es-ES" sz="16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1600" dirty="0" smtClean="0">
                <a:solidFill>
                  <a:schemeClr val="tx1"/>
                </a:solidFill>
                <a:latin typeface="ATRESMEDIA Gotham Book" pitchFamily="2" charset="0"/>
              </a:rPr>
              <a:t>Jabalíes , ciervos y gatos montes generan un coste de reparación superior a la media y que se sitúa, aproximadamente, en los 1.250 €.</a:t>
            </a:r>
          </a:p>
          <a:p>
            <a:pPr algn="just"/>
            <a:endParaRPr lang="es-ES_tradnl" altLang="es-ES" sz="1600" dirty="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1400" dirty="0">
              <a:solidFill>
                <a:schemeClr val="tx1"/>
              </a:solidFill>
              <a:latin typeface="ATRESMEDIA Gotham Book" pitchFamily="2" charset="0"/>
            </a:endParaRPr>
          </a:p>
        </p:txBody>
      </p:sp>
    </p:spTree>
    <p:extLst>
      <p:ext uri="{BB962C8B-B14F-4D97-AF65-F5344CB8AC3E}">
        <p14:creationId xmlns:p14="http://schemas.microsoft.com/office/powerpoint/2010/main" val="654248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691680"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Recomendaciones a los conductores (I)</a:t>
            </a:r>
            <a:endParaRPr lang="es-ES" sz="2000" b="1" dirty="0">
              <a:solidFill>
                <a:schemeClr val="bg1"/>
              </a:solidFill>
              <a:latin typeface="ATRESMEDIA Gotham Medium" pitchFamily="2" charset="0"/>
            </a:endParaRPr>
          </a:p>
        </p:txBody>
      </p:sp>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
        <p:nvSpPr>
          <p:cNvPr id="7" name="Marcador de contenido 4"/>
          <p:cNvSpPr txBox="1">
            <a:spLocks/>
          </p:cNvSpPr>
          <p:nvPr/>
        </p:nvSpPr>
        <p:spPr>
          <a:xfrm>
            <a:off x="851301" y="1765802"/>
            <a:ext cx="7600641" cy="447151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Para evitar un accidente con animales, la principal medida que se puede tomar es reducir la velocidad, lo que permite una mayor capacidad de reacción ante cualquier imprevisto. La colisiones con animales son más frecuentes en noches despejadas y claras y en tramos rectos y largos, cuando los conductores tienden a aumentar su velocidad. </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En zonas en las que hay riesgo de que crucen animales por la vía, conviene practicar una conducción defensiva y estar atento a cualquier señal (movimiento, brillo, etc.) que pueda indicar la presencia de un animal en las proximidades. Conviene estar alerta tanto a derecha como a izquierda (la tendencia natural es fijarse más en el lado derecho): los animales pueden aproximarse desde ambas partes.  </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El mantenimiento en perfecto estado de luces, parabrisas y limpiaparabrisas y el uso del cinturón de seguridad son esenciales parar reducir las colisiones y sus consecuencias.</a:t>
            </a:r>
            <a:endParaRPr lang="es-ES_tradnl" altLang="es-ES" sz="1800">
              <a:solidFill>
                <a:schemeClr val="tx1"/>
              </a:solidFill>
              <a:latin typeface="ATRESMEDIA Gotham Book" pitchFamily="2" charset="0"/>
            </a:endParaRPr>
          </a:p>
        </p:txBody>
      </p:sp>
    </p:spTree>
    <p:extLst>
      <p:ext uri="{BB962C8B-B14F-4D97-AF65-F5344CB8AC3E}">
        <p14:creationId xmlns:p14="http://schemas.microsoft.com/office/powerpoint/2010/main" val="3801082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619300"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Recomendaciones a los conductores (II)</a:t>
            </a:r>
            <a:endParaRPr lang="es-ES" sz="2000" b="1" dirty="0">
              <a:solidFill>
                <a:schemeClr val="bg1"/>
              </a:solidFill>
              <a:latin typeface="ATRESMEDIA Gotham Medium" pitchFamily="2" charset="0"/>
            </a:endParaRPr>
          </a:p>
        </p:txBody>
      </p:sp>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
        <p:nvSpPr>
          <p:cNvPr id="7" name="Marcador de contenido 4"/>
          <p:cNvSpPr txBox="1">
            <a:spLocks/>
          </p:cNvSpPr>
          <p:nvPr/>
        </p:nvSpPr>
        <p:spPr>
          <a:xfrm>
            <a:off x="851301" y="1628800"/>
            <a:ext cx="7600641" cy="4824536"/>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Si aparecen animales en la vía o junto a ella, hay que reducir la velocidad para incrementar el tiempo de reacción y las posibilidades de evitar un choque. Conviene recordar que el comportamiento de los animales en estas situaciones es impredecible y que, en muchas ocasiones, los animales se desplazan en grupo. </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Hay que evitar volantazos y movimientos bruscos: se puede perder el control del vehículo y provocar un accidente o salirse de la vía. Si la colisión con un animal es inevitable, se debe mantener la vista hacia donde se quiera llevar el vehículo (no puesta en el animal), pisar el freno de forma firme y rápida y tratar de chocar en ángulo (no frontalmente). Justo antes del impacto, es conveniente levantar el pie del freno para reducir las posibilidades que el animal acabe estrellándose contra el parabrisas.   </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Tras chocar con un animal, hay que detenerse en cuanto sea posible en un lugar seguro, fuera de la calzada, señalizar la parada, comprobar el estado del vehículo y llamar a la Autoridad o sus Agentes para comunicar el hecho. No hay que acercarse nunca a los animales heridos. Posteriormente, debe contactarse con el seguro para comunicar los daños que haya podido sufrir el vehículo.</a:t>
            </a:r>
            <a:endParaRPr lang="es-ES_tradnl" altLang="es-ES" sz="1800">
              <a:solidFill>
                <a:schemeClr val="tx1"/>
              </a:solidFill>
              <a:latin typeface="ATRESMEDIA Gotham Book" pitchFamily="2" charset="0"/>
            </a:endParaRPr>
          </a:p>
        </p:txBody>
      </p:sp>
    </p:spTree>
    <p:extLst>
      <p:ext uri="{BB962C8B-B14F-4D97-AF65-F5344CB8AC3E}">
        <p14:creationId xmlns:p14="http://schemas.microsoft.com/office/powerpoint/2010/main" val="1647285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6692" y="5877272"/>
            <a:ext cx="726232" cy="738105"/>
          </a:xfrm>
          <a:prstGeom prst="rect">
            <a:avLst/>
          </a:prstGeom>
        </p:spPr>
      </p:pic>
      <p:sp>
        <p:nvSpPr>
          <p:cNvPr id="2" name="1 Rectángulo"/>
          <p:cNvSpPr/>
          <p:nvPr/>
        </p:nvSpPr>
        <p:spPr>
          <a:xfrm>
            <a:off x="0" y="1196752"/>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0" y="0"/>
            <a:ext cx="9144000" cy="1124744"/>
          </a:xfrm>
          <a:prstGeom prst="rect">
            <a:avLst/>
          </a:prstGeom>
          <a:solidFill>
            <a:srgbClr val="1F497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8"/>
          <p:cNvSpPr>
            <a:spLocks noChangeArrowheads="1"/>
          </p:cNvSpPr>
          <p:nvPr/>
        </p:nvSpPr>
        <p:spPr bwMode="auto">
          <a:xfrm>
            <a:off x="4452698" y="5333146"/>
            <a:ext cx="462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37931725" indent="-37474525">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a:defRPr sz="2400">
                <a:solidFill>
                  <a:schemeClr val="tx1"/>
                </a:solidFill>
                <a:latin typeface="Times" charset="0"/>
                <a:ea typeface="MS PGothic" pitchFamily="34" charset="-128"/>
              </a:defRPr>
            </a:lvl4pPr>
            <a:lvl5pPr>
              <a:defRPr sz="2400">
                <a:solidFill>
                  <a:schemeClr val="tx1"/>
                </a:solidFill>
                <a:latin typeface="Times" charset="0"/>
                <a:ea typeface="MS PGothic" pitchFamily="34" charset="-128"/>
              </a:defRPr>
            </a:lvl5pPr>
            <a:lvl6pPr marL="457200" eaLnBrk="0" fontAlgn="base" hangingPunct="0">
              <a:spcBef>
                <a:spcPct val="0"/>
              </a:spcBef>
              <a:spcAft>
                <a:spcPct val="0"/>
              </a:spcAft>
              <a:defRPr sz="2400">
                <a:solidFill>
                  <a:schemeClr val="tx1"/>
                </a:solidFill>
                <a:latin typeface="Times" charset="0"/>
                <a:ea typeface="MS PGothic" pitchFamily="34" charset="-128"/>
              </a:defRPr>
            </a:lvl6pPr>
            <a:lvl7pPr marL="914400" eaLnBrk="0" fontAlgn="base" hangingPunct="0">
              <a:spcBef>
                <a:spcPct val="0"/>
              </a:spcBef>
              <a:spcAft>
                <a:spcPct val="0"/>
              </a:spcAft>
              <a:defRPr sz="2400">
                <a:solidFill>
                  <a:schemeClr val="tx1"/>
                </a:solidFill>
                <a:latin typeface="Times" charset="0"/>
                <a:ea typeface="MS PGothic" pitchFamily="34" charset="-128"/>
              </a:defRPr>
            </a:lvl7pPr>
            <a:lvl8pPr marL="1371600" eaLnBrk="0" fontAlgn="base" hangingPunct="0">
              <a:spcBef>
                <a:spcPct val="0"/>
              </a:spcBef>
              <a:spcAft>
                <a:spcPct val="0"/>
              </a:spcAft>
              <a:defRPr sz="2400">
                <a:solidFill>
                  <a:schemeClr val="tx1"/>
                </a:solidFill>
                <a:latin typeface="Times" charset="0"/>
                <a:ea typeface="MS PGothic" pitchFamily="34" charset="-128"/>
              </a:defRPr>
            </a:lvl8pPr>
            <a:lvl9pPr marL="18288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s-ES" sz="2000" dirty="0">
                <a:solidFill>
                  <a:schemeClr val="tx2">
                    <a:lumMod val="75000"/>
                  </a:schemeClr>
                </a:solidFill>
                <a:latin typeface="ATRESMEDIA Gotham Medium" pitchFamily="2" charset="0"/>
              </a:rPr>
              <a:t>Madrid XX de </a:t>
            </a:r>
            <a:r>
              <a:rPr lang="en-US" altLang="es-ES" sz="2000" dirty="0" err="1" smtClean="0">
                <a:solidFill>
                  <a:schemeClr val="tx2">
                    <a:lumMod val="75000"/>
                  </a:schemeClr>
                </a:solidFill>
                <a:latin typeface="ATRESMEDIA Gotham Medium" pitchFamily="2" charset="0"/>
              </a:rPr>
              <a:t>diciembre</a:t>
            </a:r>
            <a:r>
              <a:rPr lang="en-US" altLang="es-ES" sz="2000" dirty="0" smtClean="0">
                <a:solidFill>
                  <a:schemeClr val="tx2">
                    <a:lumMod val="75000"/>
                  </a:schemeClr>
                </a:solidFill>
                <a:latin typeface="ATRESMEDIA Gotham Medium" pitchFamily="2" charset="0"/>
              </a:rPr>
              <a:t> </a:t>
            </a:r>
            <a:r>
              <a:rPr lang="en-US" altLang="es-ES" sz="2000" dirty="0">
                <a:solidFill>
                  <a:schemeClr val="tx2">
                    <a:lumMod val="75000"/>
                  </a:schemeClr>
                </a:solidFill>
                <a:latin typeface="ATRESMEDIA Gotham Medium" pitchFamily="2" charset="0"/>
              </a:rPr>
              <a:t>de </a:t>
            </a:r>
            <a:r>
              <a:rPr lang="en-US" altLang="es-ES" sz="2000" dirty="0" smtClean="0">
                <a:solidFill>
                  <a:schemeClr val="tx2">
                    <a:lumMod val="75000"/>
                  </a:schemeClr>
                </a:solidFill>
                <a:latin typeface="ATRESMEDIA Gotham Medium" pitchFamily="2" charset="0"/>
              </a:rPr>
              <a:t>2015</a:t>
            </a:r>
            <a:endParaRPr lang="en-US" altLang="es-ES" sz="2000" dirty="0">
              <a:solidFill>
                <a:schemeClr val="tx2">
                  <a:lumMod val="75000"/>
                </a:schemeClr>
              </a:solidFill>
              <a:latin typeface="ATRESMEDIA Gotham Medium" pitchFamily="2" charset="0"/>
            </a:endParaRPr>
          </a:p>
        </p:txBody>
      </p:sp>
      <p:sp>
        <p:nvSpPr>
          <p:cNvPr id="12" name="11 Rectángulo"/>
          <p:cNvSpPr/>
          <p:nvPr/>
        </p:nvSpPr>
        <p:spPr>
          <a:xfrm>
            <a:off x="4606636" y="5697917"/>
            <a:ext cx="457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813" y="1772816"/>
            <a:ext cx="2528571" cy="249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436118" y="1983046"/>
            <a:ext cx="6089024" cy="523220"/>
          </a:xfrm>
          <a:prstGeom prst="rect">
            <a:avLst/>
          </a:prstGeom>
          <a:ln>
            <a:noFill/>
          </a:ln>
        </p:spPr>
        <p:txBody>
          <a:bodyPr vert="horz" lIns="91440" tIns="45720" rIns="91440" bIns="45720" rtlCol="0" anchor="ctr">
            <a:noAutofit/>
          </a:bodyPr>
          <a:lstStyle/>
          <a:p>
            <a:pPr>
              <a:spcBef>
                <a:spcPct val="0"/>
              </a:spcBef>
            </a:pPr>
            <a:r>
              <a:rPr lang="es-ES" sz="3200" dirty="0" smtClean="0">
                <a:solidFill>
                  <a:schemeClr val="tx2">
                    <a:lumMod val="75000"/>
                  </a:schemeClr>
                </a:solidFill>
                <a:latin typeface="ATRESMEDIA Gotham Medium" pitchFamily="2" charset="0"/>
                <a:ea typeface="+mj-ea"/>
                <a:cs typeface="+mj-cs"/>
              </a:rPr>
              <a:t>ACCIDENTES DE TRÁFICO</a:t>
            </a:r>
          </a:p>
          <a:p>
            <a:pPr>
              <a:spcBef>
                <a:spcPct val="0"/>
              </a:spcBef>
            </a:pPr>
            <a:r>
              <a:rPr lang="es-ES" sz="3200" dirty="0" smtClean="0">
                <a:solidFill>
                  <a:schemeClr val="tx2">
                    <a:lumMod val="75000"/>
                  </a:schemeClr>
                </a:solidFill>
                <a:latin typeface="ATRESMEDIA Gotham Medium" pitchFamily="2" charset="0"/>
                <a:ea typeface="+mj-ea"/>
                <a:cs typeface="+mj-cs"/>
              </a:rPr>
              <a:t>CON ANIMALES EN ESPAÑA</a:t>
            </a:r>
            <a:endParaRPr lang="es-ES" sz="3200" dirty="0">
              <a:solidFill>
                <a:schemeClr val="tx2">
                  <a:lumMod val="75000"/>
                </a:schemeClr>
              </a:solidFill>
              <a:latin typeface="ATRESMEDIA Gotham Medium" pitchFamily="2" charset="0"/>
              <a:ea typeface="+mj-ea"/>
              <a:cs typeface="+mj-cs"/>
            </a:endParaRPr>
          </a:p>
        </p:txBody>
      </p:sp>
    </p:spTree>
    <p:extLst>
      <p:ext uri="{BB962C8B-B14F-4D97-AF65-F5344CB8AC3E}">
        <p14:creationId xmlns:p14="http://schemas.microsoft.com/office/powerpoint/2010/main" val="1068855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363552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solidFill>
                  <a:schemeClr val="bg1"/>
                </a:solidFill>
                <a:latin typeface="ATRESMEDIA Gotham Medium" pitchFamily="2" charset="0"/>
              </a:rPr>
              <a:t>Ficha técnica</a:t>
            </a:r>
          </a:p>
        </p:txBody>
      </p:sp>
      <p:sp>
        <p:nvSpPr>
          <p:cNvPr id="15" name="Marcador de contenido 4"/>
          <p:cNvSpPr txBox="1">
            <a:spLocks/>
          </p:cNvSpPr>
          <p:nvPr/>
        </p:nvSpPr>
        <p:spPr>
          <a:xfrm>
            <a:off x="851301" y="2413874"/>
            <a:ext cx="7600641" cy="40394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El análisis se hace sobre un total de </a:t>
            </a:r>
            <a:r>
              <a:rPr lang="es-ES_tradnl" altLang="es-ES" sz="2000" dirty="0">
                <a:solidFill>
                  <a:schemeClr val="tx1"/>
                </a:solidFill>
                <a:latin typeface="ATRESMEDIA Gotham Book" pitchFamily="2" charset="0"/>
              </a:rPr>
              <a:t>853.344 </a:t>
            </a:r>
            <a:r>
              <a:rPr lang="es-ES_tradnl" altLang="es-ES" sz="2000" dirty="0" smtClean="0">
                <a:solidFill>
                  <a:schemeClr val="tx1"/>
                </a:solidFill>
                <a:latin typeface="ATRESMEDIA Gotham Book" pitchFamily="2" charset="0"/>
              </a:rPr>
              <a:t>siniestros, con garantía de responsabilidad civil.</a:t>
            </a: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El periodo analizado abarca los siniestros declarados del 1 de enero al 31 de Octubre del año 2015.</a:t>
            </a: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La información procede de la base de datos interna de AXA en España.</a:t>
            </a:r>
          </a:p>
          <a:p>
            <a:pPr marL="342900" indent="-342900" algn="just">
              <a:buFont typeface="Wingdings" panose="05000000000000000000" pitchFamily="2" charset="2"/>
              <a:buChar char="ü"/>
            </a:pPr>
            <a:endParaRPr lang="es-ES_tradnl" altLang="es-ES" sz="1800" dirty="0">
              <a:solidFill>
                <a:schemeClr val="tx1"/>
              </a:solidFill>
              <a:latin typeface="ATRESMEDIA Gotham Book" pitchFamily="2" charset="0"/>
            </a:endParaRPr>
          </a:p>
        </p:txBody>
      </p:sp>
    </p:spTree>
    <p:extLst>
      <p:ext uri="{BB962C8B-B14F-4D97-AF65-F5344CB8AC3E}">
        <p14:creationId xmlns:p14="http://schemas.microsoft.com/office/powerpoint/2010/main" val="986491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3059832"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Situación. Datos DGT</a:t>
            </a:r>
            <a:endParaRPr lang="es-ES" sz="2000" b="1" dirty="0">
              <a:solidFill>
                <a:schemeClr val="bg1"/>
              </a:solidFill>
              <a:latin typeface="ATRESMEDIA Gotham Medium" pitchFamily="2" charset="0"/>
            </a:endParaRPr>
          </a:p>
        </p:txBody>
      </p:sp>
      <p:sp>
        <p:nvSpPr>
          <p:cNvPr id="15" name="Marcador de contenido 4"/>
          <p:cNvSpPr txBox="1">
            <a:spLocks/>
          </p:cNvSpPr>
          <p:nvPr/>
        </p:nvSpPr>
        <p:spPr>
          <a:xfrm>
            <a:off x="851301" y="2197850"/>
            <a:ext cx="7600641" cy="40394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En España, según los últimos datos oficiales disponibles, correspondientes a 2012, se registraron 484 siniestros con víctimas por el atropello de animales sueltos.</a:t>
            </a: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De estos siniestros, tres fueron de carácter mortal y en ellos fallecieron cuatro personas.</a:t>
            </a: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Además, se registraron 51 heridos leves y 586 personas sufrieron heridas de carácter leve.</a:t>
            </a:r>
          </a:p>
          <a:p>
            <a:pPr marL="342900" indent="-342900" algn="just">
              <a:buFont typeface="Wingdings" panose="05000000000000000000" pitchFamily="2" charset="2"/>
              <a:buChar char="ü"/>
            </a:pPr>
            <a:endParaRPr lang="es-ES_tradnl" altLang="es-ES" sz="1800" dirty="0">
              <a:solidFill>
                <a:schemeClr val="tx1"/>
              </a:solidFill>
              <a:latin typeface="ATRESMEDIA Gotham Book" pitchFamily="2" charset="0"/>
            </a:endParaRPr>
          </a:p>
        </p:txBody>
      </p:sp>
      <p:sp>
        <p:nvSpPr>
          <p:cNvPr id="4" name="CuadroTexto 5"/>
          <p:cNvSpPr txBox="1">
            <a:spLocks noChangeArrowheads="1"/>
          </p:cNvSpPr>
          <p:nvPr/>
        </p:nvSpPr>
        <p:spPr bwMode="auto">
          <a:xfrm>
            <a:off x="971600" y="5589240"/>
            <a:ext cx="2486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37931725" indent="-37474525">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a:defRPr sz="2400">
                <a:solidFill>
                  <a:schemeClr val="tx1"/>
                </a:solidFill>
                <a:latin typeface="Times" charset="0"/>
                <a:ea typeface="MS PGothic" pitchFamily="34" charset="-128"/>
              </a:defRPr>
            </a:lvl4pPr>
            <a:lvl5pPr>
              <a:defRPr sz="2400">
                <a:solidFill>
                  <a:schemeClr val="tx1"/>
                </a:solidFill>
                <a:latin typeface="Times" charset="0"/>
                <a:ea typeface="MS PGothic" pitchFamily="34" charset="-128"/>
              </a:defRPr>
            </a:lvl5pPr>
            <a:lvl6pPr marL="457200" eaLnBrk="0" fontAlgn="base" hangingPunct="0">
              <a:spcBef>
                <a:spcPct val="0"/>
              </a:spcBef>
              <a:spcAft>
                <a:spcPct val="0"/>
              </a:spcAft>
              <a:defRPr sz="2400">
                <a:solidFill>
                  <a:schemeClr val="tx1"/>
                </a:solidFill>
                <a:latin typeface="Times" charset="0"/>
                <a:ea typeface="MS PGothic" pitchFamily="34" charset="-128"/>
              </a:defRPr>
            </a:lvl6pPr>
            <a:lvl7pPr marL="914400" eaLnBrk="0" fontAlgn="base" hangingPunct="0">
              <a:spcBef>
                <a:spcPct val="0"/>
              </a:spcBef>
              <a:spcAft>
                <a:spcPct val="0"/>
              </a:spcAft>
              <a:defRPr sz="2400">
                <a:solidFill>
                  <a:schemeClr val="tx1"/>
                </a:solidFill>
                <a:latin typeface="Times" charset="0"/>
                <a:ea typeface="MS PGothic" pitchFamily="34" charset="-128"/>
              </a:defRPr>
            </a:lvl7pPr>
            <a:lvl8pPr marL="1371600" eaLnBrk="0" fontAlgn="base" hangingPunct="0">
              <a:spcBef>
                <a:spcPct val="0"/>
              </a:spcBef>
              <a:spcAft>
                <a:spcPct val="0"/>
              </a:spcAft>
              <a:defRPr sz="2400">
                <a:solidFill>
                  <a:schemeClr val="tx1"/>
                </a:solidFill>
                <a:latin typeface="Times" charset="0"/>
                <a:ea typeface="MS PGothic" pitchFamily="34" charset="-128"/>
              </a:defRPr>
            </a:lvl8pPr>
            <a:lvl9pPr marL="1828800" eaLnBrk="0" fontAlgn="base" hangingPunct="0">
              <a:spcBef>
                <a:spcPct val="0"/>
              </a:spcBef>
              <a:spcAft>
                <a:spcPct val="0"/>
              </a:spcAft>
              <a:defRPr sz="2400">
                <a:solidFill>
                  <a:schemeClr val="tx1"/>
                </a:solidFill>
                <a:latin typeface="Times" charset="0"/>
                <a:ea typeface="MS PGothic" pitchFamily="34" charset="-128"/>
              </a:defRPr>
            </a:lvl9pPr>
          </a:lstStyle>
          <a:p>
            <a:r>
              <a:rPr lang="es-ES_tradnl" altLang="es-ES" sz="1200" smtClean="0">
                <a:latin typeface="ATRESMEDIA Gotham Medium" pitchFamily="2" charset="0"/>
              </a:rPr>
              <a:t>Datos DGT</a:t>
            </a:r>
          </a:p>
          <a:p>
            <a:r>
              <a:rPr lang="es-ES_tradnl" altLang="es-ES" sz="1200" smtClean="0">
                <a:latin typeface="ATRESMEDIA Gotham Medium" pitchFamily="2" charset="0"/>
              </a:rPr>
              <a:t>Anuario Estadístico de Accidentes 2012 </a:t>
            </a:r>
            <a:endParaRPr lang="es-ES_tradnl" altLang="es-ES" sz="1200" dirty="0">
              <a:latin typeface="ATRESMEDIA Gotham Medium" pitchFamily="2" charset="0"/>
            </a:endParaRPr>
          </a:p>
        </p:txBody>
      </p:sp>
    </p:spTree>
    <p:extLst>
      <p:ext uri="{BB962C8B-B14F-4D97-AF65-F5344CB8AC3E}">
        <p14:creationId xmlns:p14="http://schemas.microsoft.com/office/powerpoint/2010/main" val="1430124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3203848"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Tipos de colisiones</a:t>
            </a:r>
            <a:endParaRPr lang="es-ES" sz="2000" b="1" dirty="0">
              <a:solidFill>
                <a:schemeClr val="bg1"/>
              </a:solidFill>
              <a:latin typeface="ATRESMEDIA Gotham Medium" pitchFamily="2" charset="0"/>
            </a:endParaRPr>
          </a:p>
        </p:txBody>
      </p:sp>
      <p:sp>
        <p:nvSpPr>
          <p:cNvPr id="15" name="Marcador de contenido 4"/>
          <p:cNvSpPr txBox="1">
            <a:spLocks/>
          </p:cNvSpPr>
          <p:nvPr/>
        </p:nvSpPr>
        <p:spPr>
          <a:xfrm>
            <a:off x="851301" y="1765802"/>
            <a:ext cx="7600641" cy="403946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Un 7% de los siniestros de auto con garantía de responsabilidad civil afectada se producen por colisiones contra objetos o animales manteniéndose estable durante los tres años objeto del análisis</a:t>
            </a: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De ellos, aproximadamente el 15% se produce contra animales manteniéndose también estable durante los tres ejercicios. Es decir, 1 de cada 100 siniestros declarados con garantía de Responsabilidad Civil.</a:t>
            </a: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El % de los animales de caza implicados en un siniestro de auto varia entre el 60% del años 2014 y 64% del 2015,  lo que supone 1 de cada 150 siniestros declarados.</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dirty="0" smtClean="0">
                <a:solidFill>
                  <a:schemeClr val="tx1"/>
                </a:solidFill>
                <a:latin typeface="ATRESMEDIA Gotham Book" pitchFamily="2" charset="0"/>
              </a:rPr>
              <a:t>En 2014 hubo un repunte en la tasa de colisiones con animales domésticos situándose en el 38,7% frente al 36,5% y 35,4% del 2014 y 2015 respectivamente, no sufriendo apenas variaciones las colisiones con aves, 0,6% restante.</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1800" dirty="0">
              <a:solidFill>
                <a:schemeClr val="tx1"/>
              </a:solidFill>
              <a:latin typeface="ATRESMEDIA Gotham Book" pitchFamily="2" charset="0"/>
            </a:endParaRPr>
          </a:p>
        </p:txBody>
      </p:sp>
    </p:spTree>
    <p:extLst>
      <p:ext uri="{BB962C8B-B14F-4D97-AF65-F5344CB8AC3E}">
        <p14:creationId xmlns:p14="http://schemas.microsoft.com/office/powerpoint/2010/main" val="2009203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54766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Top Ten de los animales ‘más peligrosos’</a:t>
            </a:r>
            <a:endParaRPr lang="es-ES" sz="2000" b="1" dirty="0">
              <a:solidFill>
                <a:schemeClr val="bg1"/>
              </a:solidFill>
              <a:latin typeface="ATRESMEDIA Gotham Medium"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6912768" cy="335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043608" y="4941168"/>
            <a:ext cx="6984776" cy="1200329"/>
          </a:xfrm>
          <a:prstGeom prst="rect">
            <a:avLst/>
          </a:prstGeom>
          <a:noFill/>
        </p:spPr>
        <p:txBody>
          <a:bodyPr wrap="square" rtlCol="0">
            <a:spAutoFit/>
          </a:bodyPr>
          <a:lstStyle/>
          <a:p>
            <a:pPr marL="285750" indent="-285750">
              <a:buFont typeface="Arial" panose="020B0604020202020204" pitchFamily="34" charset="0"/>
              <a:buChar char="•"/>
            </a:pPr>
            <a:r>
              <a:rPr lang="es-ES" dirty="0" smtClean="0"/>
              <a:t>El Corzo , pese a seguir manteniendo el tercer puesto en el Ranking incrementa en más de 5pp la tasa de colisiones frente al año 2014</a:t>
            </a:r>
          </a:p>
          <a:p>
            <a:pPr marL="285750" indent="-285750">
              <a:buFont typeface="Arial" panose="020B0604020202020204" pitchFamily="34" charset="0"/>
              <a:buChar char="•"/>
            </a:pPr>
            <a:r>
              <a:rPr lang="es-ES" dirty="0" smtClean="0"/>
              <a:t>El Jabalí , el Corzo y el Ciervo aglutinan el 60% aprox. de las colisiones con animales cinegéticos</a:t>
            </a:r>
            <a:endParaRPr lang="es-ES" dirty="0"/>
          </a:p>
        </p:txBody>
      </p:sp>
    </p:spTree>
    <p:extLst>
      <p:ext uri="{BB962C8B-B14F-4D97-AF65-F5344CB8AC3E}">
        <p14:creationId xmlns:p14="http://schemas.microsoft.com/office/powerpoint/2010/main" val="3221505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187252"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Las provincias con más atropellos de animales</a:t>
            </a:r>
            <a:endParaRPr lang="es-ES" sz="2000" b="1" dirty="0">
              <a:solidFill>
                <a:schemeClr val="bg1"/>
              </a:solidFill>
              <a:latin typeface="ATRESMEDIA Gotham Medium" pitchFamily="2" charset="0"/>
            </a:endParaRPr>
          </a:p>
        </p:txBody>
      </p:sp>
      <p:sp>
        <p:nvSpPr>
          <p:cNvPr id="3" name="2 CuadroTexto"/>
          <p:cNvSpPr txBox="1"/>
          <p:nvPr/>
        </p:nvSpPr>
        <p:spPr>
          <a:xfrm>
            <a:off x="539552" y="4437112"/>
            <a:ext cx="8064896" cy="1200329"/>
          </a:xfrm>
          <a:prstGeom prst="rect">
            <a:avLst/>
          </a:prstGeom>
          <a:noFill/>
        </p:spPr>
        <p:txBody>
          <a:bodyPr wrap="square" rtlCol="0">
            <a:spAutoFit/>
          </a:bodyPr>
          <a:lstStyle/>
          <a:p>
            <a:pPr marL="285750" indent="-285750">
              <a:buFont typeface="Arial" panose="020B0604020202020204" pitchFamily="34" charset="0"/>
              <a:buChar char="•"/>
            </a:pPr>
            <a:r>
              <a:rPr lang="es-ES" dirty="0" smtClean="0"/>
              <a:t>El top 10 de las provincias suma mas de 45 % de las colisiones con animales cinegéticos </a:t>
            </a:r>
          </a:p>
          <a:p>
            <a:pPr marL="285750" indent="-285750">
              <a:buFont typeface="Arial" panose="020B0604020202020204" pitchFamily="34" charset="0"/>
              <a:buChar char="•"/>
            </a:pPr>
            <a:r>
              <a:rPr lang="es-ES" dirty="0" smtClean="0"/>
              <a:t>Sin embargo estas provincias únicamente suman el 10% de la cartera de AXA</a:t>
            </a:r>
          </a:p>
          <a:p>
            <a:pPr marL="285750" indent="-285750">
              <a:buFont typeface="Arial" panose="020B0604020202020204" pitchFamily="34" charset="0"/>
              <a:buChar char="•"/>
            </a:pPr>
            <a:r>
              <a:rPr lang="es-ES" dirty="0" smtClean="0"/>
              <a:t>Soria y Burgos ocupan las dos primeras posiciones en ambos ejercicios</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5544616"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819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11524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Siniestros con animales de caza. Estacionalidad</a:t>
            </a:r>
            <a:endParaRPr lang="es-ES" sz="2000" b="1" dirty="0">
              <a:solidFill>
                <a:schemeClr val="bg1"/>
              </a:solidFill>
              <a:latin typeface="ATRESMEDIA Gotham Medium"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23" y="1094590"/>
            <a:ext cx="2592288" cy="2042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6 Gráfico"/>
          <p:cNvGraphicFramePr>
            <a:graphicFrameLocks/>
          </p:cNvGraphicFramePr>
          <p:nvPr>
            <p:extLst>
              <p:ext uri="{D42A27DB-BD31-4B8C-83A1-F6EECF244321}">
                <p14:modId xmlns:p14="http://schemas.microsoft.com/office/powerpoint/2010/main" val="3893182267"/>
              </p:ext>
            </p:extLst>
          </p:nvPr>
        </p:nvGraphicFramePr>
        <p:xfrm>
          <a:off x="2843808" y="1190038"/>
          <a:ext cx="5921475" cy="2024668"/>
        </p:xfrm>
        <a:graphic>
          <a:graphicData uri="http://schemas.openxmlformats.org/drawingml/2006/chart">
            <c:chart xmlns:c="http://schemas.openxmlformats.org/drawingml/2006/chart" xmlns:r="http://schemas.openxmlformats.org/officeDocument/2006/relationships" r:id="rId3"/>
          </a:graphicData>
        </a:graphic>
      </p:graphicFrame>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23" y="3114669"/>
            <a:ext cx="2592288" cy="197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Gráfico"/>
          <p:cNvGraphicFramePr>
            <a:graphicFrameLocks/>
          </p:cNvGraphicFramePr>
          <p:nvPr>
            <p:extLst>
              <p:ext uri="{D42A27DB-BD31-4B8C-83A1-F6EECF244321}">
                <p14:modId xmlns:p14="http://schemas.microsoft.com/office/powerpoint/2010/main" val="2263221596"/>
              </p:ext>
            </p:extLst>
          </p:nvPr>
        </p:nvGraphicFramePr>
        <p:xfrm>
          <a:off x="2843808" y="3236356"/>
          <a:ext cx="6192688" cy="1848641"/>
        </p:xfrm>
        <a:graphic>
          <a:graphicData uri="http://schemas.openxmlformats.org/drawingml/2006/chart">
            <c:chart xmlns:c="http://schemas.openxmlformats.org/drawingml/2006/chart" xmlns:r="http://schemas.openxmlformats.org/officeDocument/2006/relationships" r:id="rId5"/>
          </a:graphicData>
        </a:graphic>
      </p:graphicFrame>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2" y="5084997"/>
            <a:ext cx="2616412" cy="178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8 Gráfico"/>
          <p:cNvGraphicFramePr>
            <a:graphicFrameLocks/>
          </p:cNvGraphicFramePr>
          <p:nvPr>
            <p:extLst>
              <p:ext uri="{D42A27DB-BD31-4B8C-83A1-F6EECF244321}">
                <p14:modId xmlns:p14="http://schemas.microsoft.com/office/powerpoint/2010/main" val="3438282151"/>
              </p:ext>
            </p:extLst>
          </p:nvPr>
        </p:nvGraphicFramePr>
        <p:xfrm>
          <a:off x="2784200" y="5061904"/>
          <a:ext cx="6252296" cy="183460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02155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219536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Siniestros con animales de caza</a:t>
            </a:r>
            <a:endParaRPr lang="es-ES" sz="2000" b="1" dirty="0">
              <a:solidFill>
                <a:schemeClr val="bg1"/>
              </a:solidFill>
              <a:latin typeface="ATRESMEDIA Gotham Medium" pitchFamily="2" charset="0"/>
            </a:endParaRPr>
          </a:p>
        </p:txBody>
      </p:sp>
      <p:sp>
        <p:nvSpPr>
          <p:cNvPr id="5" name="8 Título"/>
          <p:cNvSpPr txBox="1">
            <a:spLocks/>
          </p:cNvSpPr>
          <p:nvPr/>
        </p:nvSpPr>
        <p:spPr>
          <a:xfrm>
            <a:off x="2051720" y="123889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s-ES" sz="2800" b="1" dirty="0" err="1" smtClean="0">
                <a:solidFill>
                  <a:schemeClr val="tx2">
                    <a:lumMod val="75000"/>
                  </a:schemeClr>
                </a:solidFill>
                <a:latin typeface="ATRESMEDIA Gotham Medium" pitchFamily="2" charset="0"/>
              </a:rPr>
              <a:t>CIERVOS</a:t>
            </a:r>
            <a:r>
              <a:rPr lang="en-US" altLang="es-ES" sz="2800" b="1" dirty="0" smtClean="0">
                <a:solidFill>
                  <a:schemeClr val="tx2">
                    <a:lumMod val="75000"/>
                  </a:schemeClr>
                </a:solidFill>
                <a:latin typeface="ATRESMEDIA Gotham Medium" pitchFamily="2" charset="0"/>
              </a:rPr>
              <a:t> Y </a:t>
            </a:r>
            <a:r>
              <a:rPr lang="en-US" altLang="es-ES" sz="2800" b="1" dirty="0" err="1" smtClean="0">
                <a:solidFill>
                  <a:schemeClr val="tx2">
                    <a:lumMod val="75000"/>
                  </a:schemeClr>
                </a:solidFill>
                <a:latin typeface="ATRESMEDIA Gotham Medium" pitchFamily="2" charset="0"/>
              </a:rPr>
              <a:t>CORZOS</a:t>
            </a:r>
            <a:r>
              <a:rPr lang="en-US" altLang="es-ES" sz="2800" b="1" dirty="0" smtClean="0">
                <a:solidFill>
                  <a:schemeClr val="tx2">
                    <a:lumMod val="75000"/>
                  </a:schemeClr>
                </a:solidFill>
                <a:latin typeface="ATRESMEDIA Gotham Medium" pitchFamily="2" charset="0"/>
              </a:rPr>
              <a:t> </a:t>
            </a:r>
            <a:r>
              <a:rPr lang="en-US" altLang="es-ES" sz="2400" b="1" dirty="0">
                <a:solidFill>
                  <a:schemeClr val="tx2">
                    <a:lumMod val="75000"/>
                  </a:schemeClr>
                </a:solidFill>
                <a:latin typeface="ATRESMEDIA Gotham Medium" pitchFamily="2" charset="0"/>
              </a:rPr>
              <a:t>(2013-2015)</a:t>
            </a:r>
            <a:endParaRPr lang="es-ES" sz="2000" b="1" dirty="0">
              <a:solidFill>
                <a:schemeClr val="tx2">
                  <a:lumMod val="75000"/>
                </a:schemeClr>
              </a:solidFill>
              <a:latin typeface="ATRESMEDIA Gotham Medium" pitchFamily="2" charset="0"/>
            </a:endParaRPr>
          </a:p>
          <a:p>
            <a:endParaRPr lang="es-ES" sz="2400" b="1" dirty="0">
              <a:solidFill>
                <a:schemeClr val="tx2">
                  <a:lumMod val="75000"/>
                </a:schemeClr>
              </a:solidFill>
              <a:latin typeface="ATRESMEDIA Gotham Medium" pitchFamily="2" charset="0"/>
            </a:endParaRPr>
          </a:p>
        </p:txBody>
      </p:sp>
      <p:sp>
        <p:nvSpPr>
          <p:cNvPr id="6" name="Marcador de contenido 4"/>
          <p:cNvSpPr txBox="1">
            <a:spLocks/>
          </p:cNvSpPr>
          <p:nvPr/>
        </p:nvSpPr>
        <p:spPr>
          <a:xfrm>
            <a:off x="851301" y="2989938"/>
            <a:ext cx="7600641" cy="375143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Número de colisiones</a:t>
            </a:r>
            <a:r>
              <a:rPr lang="es-ES_tradnl" altLang="es-ES" sz="2000" dirty="0" smtClean="0">
                <a:solidFill>
                  <a:schemeClr val="tx1"/>
                </a:solidFill>
                <a:latin typeface="ATRESMEDIA Gotham Book" pitchFamily="2" charset="0"/>
              </a:rPr>
              <a:t>: 1.945  (397 ciervos + 1.548 corzos)</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Tasa de lesiones</a:t>
            </a:r>
            <a:r>
              <a:rPr lang="es-ES_tradnl" altLang="es-ES" sz="2000" dirty="0" smtClean="0">
                <a:solidFill>
                  <a:schemeClr val="tx1"/>
                </a:solidFill>
                <a:latin typeface="ATRESMEDIA Gotham Book" pitchFamily="2" charset="0"/>
              </a:rPr>
              <a:t>:</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Estacionalidad</a:t>
            </a:r>
            <a:r>
              <a:rPr lang="es-ES_tradnl" altLang="es-ES" sz="2000" dirty="0" smtClean="0">
                <a:solidFill>
                  <a:schemeClr val="tx1"/>
                </a:solidFill>
                <a:latin typeface="ATRESMEDIA Gotham Book" pitchFamily="2" charset="0"/>
              </a:rPr>
              <a:t>: Repunte en el periodo </a:t>
            </a:r>
            <a:r>
              <a:rPr lang="es-ES_tradnl" altLang="es-ES" sz="2000" dirty="0" err="1" smtClean="0">
                <a:solidFill>
                  <a:schemeClr val="tx1"/>
                </a:solidFill>
                <a:latin typeface="ATRESMEDIA Gotham Book" pitchFamily="2" charset="0"/>
              </a:rPr>
              <a:t>Marzp</a:t>
            </a:r>
            <a:r>
              <a:rPr lang="es-ES_tradnl" altLang="es-ES" sz="2000" dirty="0" smtClean="0">
                <a:solidFill>
                  <a:schemeClr val="tx1"/>
                </a:solidFill>
                <a:latin typeface="ATRESMEDIA Gotham Book" pitchFamily="2" charset="0"/>
              </a:rPr>
              <a:t>-Abril-Mayo</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Provincias más afectadas</a:t>
            </a:r>
            <a:r>
              <a:rPr lang="es-ES_tradnl" altLang="es-ES" sz="2000" dirty="0" smtClean="0">
                <a:solidFill>
                  <a:schemeClr val="tx1"/>
                </a:solidFill>
                <a:latin typeface="ATRESMEDIA Gotham Book" pitchFamily="2" charset="0"/>
              </a:rPr>
              <a:t>: Burgos (312 siniestros) concentra el doble de colisiones que la provincia siguiente ; se dan, sobre todo, en el periodo Agosto-Noviembre (época de apareamiento). Le siguen Soria (169), León (151), Guadalajara (125) , Lugo (114), Orense (105) y La Coruña (90) , con una evolución más estable durante todo el año </a:t>
            </a:r>
          </a:p>
          <a:p>
            <a:pPr marL="342900" indent="-342900" algn="just">
              <a:buFont typeface="Wingdings" panose="05000000000000000000" pitchFamily="2" charset="2"/>
              <a:buChar char="ü"/>
            </a:pPr>
            <a:endParaRPr lang="es-ES_tradnl" altLang="es-ES" sz="1800" dirty="0">
              <a:solidFill>
                <a:schemeClr val="tx1"/>
              </a:solidFill>
              <a:latin typeface="ATRESMEDIA Gotham Book" pitchFamily="2"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688" y="1466924"/>
            <a:ext cx="2297112" cy="109798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049" y="3717032"/>
            <a:ext cx="34766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05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219536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chemeClr val="bg1"/>
                </a:solidFill>
                <a:latin typeface="ATRESMEDIA Gotham Medium" pitchFamily="2" charset="0"/>
              </a:rPr>
              <a:t>Siniestros con animales de caza</a:t>
            </a:r>
            <a:endParaRPr lang="es-ES" sz="2000" b="1" dirty="0">
              <a:solidFill>
                <a:schemeClr val="bg1"/>
              </a:solidFill>
              <a:latin typeface="ATRESMEDIA Gotham Medium" pitchFamily="2"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00" y="1484784"/>
            <a:ext cx="2297400" cy="1008112"/>
          </a:xfrm>
          <a:prstGeom prst="rect">
            <a:avLst/>
          </a:prstGeom>
          <a:ln>
            <a:noFill/>
          </a:ln>
          <a:effectLst>
            <a:outerShdw blurRad="50800" dist="38100" dir="2700000" algn="tl" rotWithShape="0">
              <a:prstClr val="black">
                <a:alpha val="40000"/>
              </a:prstClr>
            </a:outerShdw>
            <a:softEdge rad="112500"/>
          </a:effectLst>
        </p:spPr>
        <p:style>
          <a:lnRef idx="0">
            <a:schemeClr val="accent6"/>
          </a:lnRef>
          <a:fillRef idx="3">
            <a:schemeClr val="accent6"/>
          </a:fillRef>
          <a:effectRef idx="3">
            <a:schemeClr val="accent6"/>
          </a:effectRef>
          <a:fontRef idx="minor">
            <a:schemeClr val="lt1"/>
          </a:fontRef>
        </p:style>
      </p:pic>
      <p:sp>
        <p:nvSpPr>
          <p:cNvPr id="5" name="8 Título"/>
          <p:cNvSpPr txBox="1">
            <a:spLocks/>
          </p:cNvSpPr>
          <p:nvPr/>
        </p:nvSpPr>
        <p:spPr>
          <a:xfrm>
            <a:off x="1907704" y="123889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s-ES" sz="2800" b="1" dirty="0" err="1" smtClean="0">
                <a:solidFill>
                  <a:schemeClr val="tx2">
                    <a:lumMod val="75000"/>
                  </a:schemeClr>
                </a:solidFill>
                <a:latin typeface="ATRESMEDIA Gotham Medium" pitchFamily="2" charset="0"/>
              </a:rPr>
              <a:t>JABALÍES</a:t>
            </a:r>
            <a:r>
              <a:rPr lang="en-US" altLang="es-ES" sz="2800" b="1" dirty="0" smtClean="0">
                <a:solidFill>
                  <a:schemeClr val="tx2">
                    <a:lumMod val="75000"/>
                  </a:schemeClr>
                </a:solidFill>
                <a:latin typeface="ATRESMEDIA Gotham Medium" pitchFamily="2" charset="0"/>
              </a:rPr>
              <a:t> (2013-2015)</a:t>
            </a:r>
            <a:endParaRPr lang="es-ES" sz="2400" b="1" dirty="0">
              <a:solidFill>
                <a:schemeClr val="tx2">
                  <a:lumMod val="75000"/>
                </a:schemeClr>
              </a:solidFill>
              <a:latin typeface="ATRESMEDIA Gotham Medium" pitchFamily="2" charset="0"/>
            </a:endParaRPr>
          </a:p>
        </p:txBody>
      </p:sp>
      <p:sp>
        <p:nvSpPr>
          <p:cNvPr id="6" name="Marcador de contenido 4"/>
          <p:cNvSpPr txBox="1">
            <a:spLocks/>
          </p:cNvSpPr>
          <p:nvPr/>
        </p:nvSpPr>
        <p:spPr>
          <a:xfrm>
            <a:off x="851301" y="2989938"/>
            <a:ext cx="7600641" cy="37514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Número de colisiones</a:t>
            </a:r>
            <a:r>
              <a:rPr lang="es-ES_tradnl" altLang="es-ES" sz="2000" dirty="0" smtClean="0">
                <a:solidFill>
                  <a:schemeClr val="tx1"/>
                </a:solidFill>
                <a:latin typeface="ATRESMEDIA Gotham Book" pitchFamily="2" charset="0"/>
              </a:rPr>
              <a:t>: 2.815 (1.000 COLISIONES / AÑO)</a:t>
            </a: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Tasa de lesiones</a:t>
            </a:r>
            <a:r>
              <a:rPr lang="es-ES_tradnl" altLang="es-ES" sz="2000" dirty="0" smtClean="0">
                <a:solidFill>
                  <a:schemeClr val="tx1"/>
                </a:solidFill>
                <a:latin typeface="ATRESMEDIA Gotham Book" pitchFamily="2" charset="0"/>
              </a:rPr>
              <a:t>:</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Estacionalidad</a:t>
            </a:r>
            <a:r>
              <a:rPr lang="es-ES_tradnl" altLang="es-ES" sz="2000" dirty="0" smtClean="0">
                <a:solidFill>
                  <a:schemeClr val="tx1"/>
                </a:solidFill>
                <a:latin typeface="ATRESMEDIA Gotham Book" pitchFamily="2" charset="0"/>
              </a:rPr>
              <a:t>: repunte en el periodo Octubre-Enero</a:t>
            </a:r>
          </a:p>
          <a:p>
            <a:pPr marL="342900" indent="-342900" algn="just">
              <a:buFont typeface="Wingdings" panose="05000000000000000000" pitchFamily="2" charset="2"/>
              <a:buChar char="ü"/>
            </a:pPr>
            <a:endParaRPr lang="es-ES_tradnl" altLang="es-ES" sz="2000" dirty="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dirty="0" smtClean="0">
                <a:solidFill>
                  <a:schemeClr val="tx1"/>
                </a:solidFill>
                <a:latin typeface="ATRESMEDIA Gotham Book" pitchFamily="2" charset="0"/>
              </a:rPr>
              <a:t>Provincias más afectadas</a:t>
            </a:r>
            <a:r>
              <a:rPr lang="es-ES_tradnl" altLang="es-ES" sz="2000" dirty="0" smtClean="0">
                <a:solidFill>
                  <a:schemeClr val="tx1"/>
                </a:solidFill>
                <a:latin typeface="ATRESMEDIA Gotham Book" pitchFamily="2" charset="0"/>
              </a:rPr>
              <a:t>: Barcelona, </a:t>
            </a:r>
            <a:r>
              <a:rPr lang="es-ES_tradnl" altLang="es-ES" sz="2000" dirty="0">
                <a:solidFill>
                  <a:schemeClr val="tx1"/>
                </a:solidFill>
                <a:latin typeface="ATRESMEDIA Gotham Book" pitchFamily="2" charset="0"/>
              </a:rPr>
              <a:t>Orense</a:t>
            </a:r>
            <a:r>
              <a:rPr lang="es-ES_tradnl" altLang="es-ES" sz="2000" dirty="0" smtClean="0">
                <a:solidFill>
                  <a:schemeClr val="tx1"/>
                </a:solidFill>
                <a:latin typeface="ATRESMEDIA Gotham Book" pitchFamily="2" charset="0"/>
              </a:rPr>
              <a:t>, </a:t>
            </a:r>
            <a:r>
              <a:rPr lang="es-ES_tradnl" altLang="es-ES" sz="2000" dirty="0">
                <a:solidFill>
                  <a:schemeClr val="tx1"/>
                </a:solidFill>
                <a:latin typeface="ATRESMEDIA Gotham Book" pitchFamily="2" charset="0"/>
              </a:rPr>
              <a:t>Gerona,</a:t>
            </a:r>
            <a:r>
              <a:rPr lang="es-ES_tradnl" altLang="es-ES" sz="2000" dirty="0" smtClean="0">
                <a:solidFill>
                  <a:schemeClr val="tx1"/>
                </a:solidFill>
                <a:latin typeface="ATRESMEDIA Gotham Book" pitchFamily="2" charset="0"/>
              </a:rPr>
              <a:t> Lugo, La Coruña, Asturias, Huesca y León.</a:t>
            </a:r>
            <a:endParaRPr lang="es-ES_tradnl" altLang="es-ES" sz="1800" dirty="0">
              <a:solidFill>
                <a:schemeClr val="tx1"/>
              </a:solidFill>
              <a:latin typeface="ATRESMEDIA Gotham Book"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568" y="3645024"/>
            <a:ext cx="34766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572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1082</TotalTime>
  <Words>1401</Words>
  <Application>Microsoft Office PowerPoint</Application>
  <PresentationFormat>Presentación en pantalla (4:3)</PresentationFormat>
  <Paragraphs>108</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javier.lopeznoriega@axa.es</dc:creator>
  <cp:lastModifiedBy>Jaime Diez Nogueira</cp:lastModifiedBy>
  <cp:revision>34</cp:revision>
  <dcterms:created xsi:type="dcterms:W3CDTF">2014-10-14T16:55:23Z</dcterms:created>
  <dcterms:modified xsi:type="dcterms:W3CDTF">2015-11-30T16:14:37Z</dcterms:modified>
</cp:coreProperties>
</file>