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98" r:id="rId2"/>
    <p:sldId id="303" r:id="rId3"/>
    <p:sldId id="307" r:id="rId4"/>
    <p:sldId id="308" r:id="rId5"/>
    <p:sldId id="306" r:id="rId6"/>
    <p:sldId id="309" r:id="rId7"/>
    <p:sldId id="310" r:id="rId8"/>
    <p:sldId id="312" r:id="rId9"/>
    <p:sldId id="313" r:id="rId10"/>
    <p:sldId id="314" r:id="rId11"/>
    <p:sldId id="315" r:id="rId12"/>
    <p:sldId id="316" r:id="rId13"/>
    <p:sldId id="317" r:id="rId14"/>
    <p:sldId id="318" r:id="rId15"/>
    <p:sldId id="319"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C0000"/>
    <a:srgbClr val="1F497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1117"/>
        <p:guide pos="2880"/>
      </p:guideLst>
    </p:cSldViewPr>
  </p:slideViewPr>
  <p:notesTextViewPr>
    <p:cViewPr>
      <p:scale>
        <a:sx n="1" d="1"/>
        <a:sy n="1" d="1"/>
      </p:scale>
      <p:origin x="0" y="0"/>
    </p:cViewPr>
  </p:notesTextViewPr>
  <p:notesViewPr>
    <p:cSldViewPr>
      <p:cViewPr varScale="1">
        <p:scale>
          <a:sx n="87" d="100"/>
          <a:sy n="87" d="100"/>
        </p:scale>
        <p:origin x="-13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gi13513\AppData\Local\Microsoft\Windows\INetCache\Content.Outlook\1UE5VY4G\MAPA%20TABLAS%20Y%20GR&#193;FICOS%20-%20nuevo.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gi13513\AppData\Local\Microsoft\Windows\INetCache\Content.Outlook\1UE5VY4G\MAPA%20TABLAS%20Y%20GR&#193;FICOS%20-%20nuevo.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entury Gothic" pitchFamily="34" charset="0"/>
              </a:defRPr>
            </a:pPr>
            <a:r>
              <a:rPr lang="es-ES" sz="1400">
                <a:latin typeface="Century Gothic" pitchFamily="34" charset="0"/>
              </a:rPr>
              <a:t>CASTILLA Y LEÓN</a:t>
            </a:r>
          </a:p>
          <a:p>
            <a:pPr>
              <a:defRPr sz="1400">
                <a:latin typeface="Century Gothic" pitchFamily="34" charset="0"/>
              </a:defRPr>
            </a:pPr>
            <a:endParaRPr lang="es-ES" sz="1400">
              <a:latin typeface="Century Gothic" pitchFamily="34" charset="0"/>
            </a:endParaRPr>
          </a:p>
        </c:rich>
      </c:tx>
      <c:layout/>
      <c:overlay val="0"/>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s>
    <c:plotArea>
      <c:layout>
        <c:manualLayout>
          <c:layoutTarget val="inner"/>
          <c:xMode val="edge"/>
          <c:yMode val="edge"/>
          <c:x val="0.14533037359866671"/>
          <c:y val="0.26788076474984984"/>
          <c:w val="0.66042478599494581"/>
          <c:h val="0.49437067828667852"/>
        </c:manualLayout>
      </c:layout>
      <c:lineChart>
        <c:grouping val="standard"/>
        <c:varyColors val="0"/>
        <c:ser>
          <c:idx val="0"/>
          <c:order val="0"/>
          <c:tx>
            <c:v>ciervo</c:v>
          </c:tx>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1.1363636363636364E-2</c:v>
              </c:pt>
              <c:pt idx="1">
                <c:v>2.4096385542168676E-2</c:v>
              </c:pt>
              <c:pt idx="2">
                <c:v>0.10989010989010989</c:v>
              </c:pt>
              <c:pt idx="3">
                <c:v>6.0606060606060608E-2</c:v>
              </c:pt>
              <c:pt idx="4">
                <c:v>7.3170731707317069E-2</c:v>
              </c:pt>
              <c:pt idx="5">
                <c:v>4.5454545454545456E-2</c:v>
              </c:pt>
              <c:pt idx="6">
                <c:v>5.0847457627118647E-2</c:v>
              </c:pt>
              <c:pt idx="7">
                <c:v>8.9108910891089105E-2</c:v>
              </c:pt>
              <c:pt idx="8">
                <c:v>8.7999999999999995E-2</c:v>
              </c:pt>
              <c:pt idx="9">
                <c:v>7.8014184397163122E-2</c:v>
              </c:pt>
              <c:pt idx="10">
                <c:v>0.01</c:v>
              </c:pt>
              <c:pt idx="11">
                <c:v>6.3063063063063057E-2</c:v>
              </c:pt>
            </c:numLit>
          </c:val>
          <c:smooth val="0"/>
        </c:ser>
        <c:ser>
          <c:idx val="1"/>
          <c:order val="1"/>
          <c:tx>
            <c:v>corzo</c:v>
          </c:tx>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0.375</c:v>
              </c:pt>
              <c:pt idx="1">
                <c:v>0.43373493975903615</c:v>
              </c:pt>
              <c:pt idx="2">
                <c:v>0.52747252747252749</c:v>
              </c:pt>
              <c:pt idx="3">
                <c:v>0.65656565656565657</c:v>
              </c:pt>
              <c:pt idx="4">
                <c:v>0.63414634146341464</c:v>
              </c:pt>
              <c:pt idx="5">
                <c:v>0.67045454545454541</c:v>
              </c:pt>
              <c:pt idx="6">
                <c:v>0.64406779661016944</c:v>
              </c:pt>
              <c:pt idx="7">
                <c:v>0.63366336633663367</c:v>
              </c:pt>
              <c:pt idx="8">
                <c:v>0.52800000000000002</c:v>
              </c:pt>
              <c:pt idx="9">
                <c:v>0.53900709219858156</c:v>
              </c:pt>
              <c:pt idx="10">
                <c:v>0.35</c:v>
              </c:pt>
              <c:pt idx="11">
                <c:v>0.31531531531531531</c:v>
              </c:pt>
            </c:numLit>
          </c:val>
          <c:smooth val="0"/>
        </c:ser>
        <c:ser>
          <c:idx val="2"/>
          <c:order val="2"/>
          <c:tx>
            <c:v>jabalí</c:v>
          </c:tx>
          <c:spPr>
            <a:ln>
              <a:solidFill>
                <a:schemeClr val="tx2"/>
              </a:solidFill>
            </a:ln>
          </c:spPr>
          <c:marker>
            <c:spPr>
              <a:solidFill>
                <a:schemeClr val="tx2"/>
              </a:solidFill>
              <a:ln>
                <a:solidFill>
                  <a:schemeClr val="tx2"/>
                </a:solidFill>
              </a:ln>
            </c:spPr>
          </c:marker>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0.54545454545454541</c:v>
              </c:pt>
              <c:pt idx="1">
                <c:v>0.49397590361445781</c:v>
              </c:pt>
              <c:pt idx="2">
                <c:v>0.36263736263736263</c:v>
              </c:pt>
              <c:pt idx="3">
                <c:v>0.26262626262626265</c:v>
              </c:pt>
              <c:pt idx="4">
                <c:v>0.23170731707317074</c:v>
              </c:pt>
              <c:pt idx="5">
                <c:v>0.23863636363636365</c:v>
              </c:pt>
              <c:pt idx="6">
                <c:v>0.2288135593220339</c:v>
              </c:pt>
              <c:pt idx="7">
                <c:v>0.25742574257425743</c:v>
              </c:pt>
              <c:pt idx="8">
                <c:v>0.36799999999999999</c:v>
              </c:pt>
              <c:pt idx="9">
                <c:v>0.36170212765957449</c:v>
              </c:pt>
              <c:pt idx="10">
                <c:v>0.6</c:v>
              </c:pt>
              <c:pt idx="11">
                <c:v>0.57657657657657657</c:v>
              </c:pt>
            </c:numLit>
          </c:val>
          <c:smooth val="0"/>
        </c:ser>
        <c:ser>
          <c:idx val="3"/>
          <c:order val="3"/>
          <c:tx>
            <c:v>zorro</c:v>
          </c:tx>
          <c:spPr>
            <a:ln>
              <a:solidFill>
                <a:schemeClr val="accent2">
                  <a:lumMod val="60000"/>
                  <a:lumOff val="40000"/>
                </a:schemeClr>
              </a:solidFill>
            </a:ln>
          </c:spPr>
          <c:marker>
            <c:spPr>
              <a:ln>
                <a:solidFill>
                  <a:schemeClr val="accent2">
                    <a:lumMod val="60000"/>
                    <a:lumOff val="40000"/>
                  </a:schemeClr>
                </a:solidFill>
              </a:ln>
            </c:spPr>
          </c:marker>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6.8181818181818177E-2</c:v>
              </c:pt>
              <c:pt idx="1">
                <c:v>4.8192771084337352E-2</c:v>
              </c:pt>
              <c:pt idx="2">
                <c:v>0</c:v>
              </c:pt>
              <c:pt idx="3">
                <c:v>2.0202020202020204E-2</c:v>
              </c:pt>
              <c:pt idx="4">
                <c:v>6.097560975609756E-2</c:v>
              </c:pt>
              <c:pt idx="5">
                <c:v>4.5454545454545456E-2</c:v>
              </c:pt>
              <c:pt idx="6">
                <c:v>7.6271186440677971E-2</c:v>
              </c:pt>
              <c:pt idx="7">
                <c:v>1.9801980198019802E-2</c:v>
              </c:pt>
              <c:pt idx="8">
                <c:v>1.6E-2</c:v>
              </c:pt>
              <c:pt idx="9">
                <c:v>2.1276595744680851E-2</c:v>
              </c:pt>
              <c:pt idx="10">
                <c:v>0.04</c:v>
              </c:pt>
              <c:pt idx="11">
                <c:v>4.5045045045045043E-2</c:v>
              </c:pt>
            </c:numLit>
          </c:val>
          <c:smooth val="0"/>
        </c:ser>
        <c:dLbls>
          <c:showLegendKey val="0"/>
          <c:showVal val="0"/>
          <c:showCatName val="0"/>
          <c:showSerName val="0"/>
          <c:showPercent val="0"/>
          <c:showBubbleSize val="0"/>
        </c:dLbls>
        <c:marker val="1"/>
        <c:smooth val="0"/>
        <c:axId val="187695104"/>
        <c:axId val="187696640"/>
      </c:lineChart>
      <c:catAx>
        <c:axId val="187695104"/>
        <c:scaling>
          <c:orientation val="minMax"/>
        </c:scaling>
        <c:delete val="0"/>
        <c:axPos val="b"/>
        <c:majorTickMark val="none"/>
        <c:minorTickMark val="none"/>
        <c:tickLblPos val="nextTo"/>
        <c:crossAx val="187696640"/>
        <c:crosses val="autoZero"/>
        <c:auto val="1"/>
        <c:lblAlgn val="ctr"/>
        <c:lblOffset val="100"/>
        <c:noMultiLvlLbl val="0"/>
      </c:catAx>
      <c:valAx>
        <c:axId val="187696640"/>
        <c:scaling>
          <c:orientation val="minMax"/>
        </c:scaling>
        <c:delete val="0"/>
        <c:axPos val="l"/>
        <c:numFmt formatCode="0%" sourceLinked="0"/>
        <c:majorTickMark val="out"/>
        <c:minorTickMark val="none"/>
        <c:tickLblPos val="nextTo"/>
        <c:crossAx val="187695104"/>
        <c:crosses val="autoZero"/>
        <c:crossBetween val="between"/>
      </c:valAx>
    </c:plotArea>
    <c:legend>
      <c:legendPos val="r"/>
      <c:layout>
        <c:manualLayout>
          <c:xMode val="edge"/>
          <c:yMode val="edge"/>
          <c:x val="0.83011181259313538"/>
          <c:y val="0.38899415576157031"/>
          <c:w val="0.14823779759646979"/>
          <c:h val="0.27430350782005614"/>
        </c:manualLayout>
      </c:layout>
      <c:overlay val="0"/>
    </c:legend>
    <c:plotVisOnly val="1"/>
    <c:dispBlanksAs val="gap"/>
    <c:showDLblsOverMax val="0"/>
  </c:chart>
  <c:spPr>
    <a:ln>
      <a:noFill/>
    </a:ln>
  </c:spPr>
  <c:externalData r:id="rId2">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GALICIA </a:t>
            </a:r>
          </a:p>
        </c:rich>
      </c:tx>
      <c:overlay val="0"/>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s>
    <c:plotArea>
      <c:layout/>
      <c:lineChart>
        <c:grouping val="standard"/>
        <c:varyColors val="0"/>
        <c:ser>
          <c:idx val="0"/>
          <c:order val="0"/>
          <c:tx>
            <c:v>ciervo</c:v>
          </c:tx>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1.7543859649122806E-2</c:v>
              </c:pt>
              <c:pt idx="1">
                <c:v>0</c:v>
              </c:pt>
              <c:pt idx="2">
                <c:v>5.3571428571428568E-2</c:v>
              </c:pt>
              <c:pt idx="3">
                <c:v>0.02</c:v>
              </c:pt>
              <c:pt idx="4">
                <c:v>1.8867924528301886E-2</c:v>
              </c:pt>
              <c:pt idx="5">
                <c:v>9.7560975609756101E-2</c:v>
              </c:pt>
              <c:pt idx="6">
                <c:v>4.0816326530612242E-2</c:v>
              </c:pt>
              <c:pt idx="7">
                <c:v>0</c:v>
              </c:pt>
              <c:pt idx="8">
                <c:v>5.7142857142857141E-2</c:v>
              </c:pt>
              <c:pt idx="9">
                <c:v>5.4794520547945202E-2</c:v>
              </c:pt>
              <c:pt idx="10">
                <c:v>0</c:v>
              </c:pt>
              <c:pt idx="11">
                <c:v>0</c:v>
              </c:pt>
            </c:numLit>
          </c:val>
          <c:smooth val="0"/>
        </c:ser>
        <c:ser>
          <c:idx val="1"/>
          <c:order val="1"/>
          <c:tx>
            <c:v>corzo</c:v>
          </c:tx>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0.2807017543859649</c:v>
              </c:pt>
              <c:pt idx="1">
                <c:v>0.1875</c:v>
              </c:pt>
              <c:pt idx="2">
                <c:v>0.125</c:v>
              </c:pt>
              <c:pt idx="3">
                <c:v>0.3</c:v>
              </c:pt>
              <c:pt idx="4">
                <c:v>0.47169811320754718</c:v>
              </c:pt>
              <c:pt idx="5">
                <c:v>0.26829268292682928</c:v>
              </c:pt>
              <c:pt idx="6">
                <c:v>0.26530612244897961</c:v>
              </c:pt>
              <c:pt idx="7">
                <c:v>0.26</c:v>
              </c:pt>
              <c:pt idx="8">
                <c:v>0.14285714285714285</c:v>
              </c:pt>
              <c:pt idx="9">
                <c:v>0.12328767123287671</c:v>
              </c:pt>
              <c:pt idx="10">
                <c:v>0.11627906976744186</c:v>
              </c:pt>
              <c:pt idx="11">
                <c:v>0.13445378151260504</c:v>
              </c:pt>
            </c:numLit>
          </c:val>
          <c:smooth val="0"/>
        </c:ser>
        <c:ser>
          <c:idx val="2"/>
          <c:order val="2"/>
          <c:tx>
            <c:v>jabalí</c:v>
          </c:tx>
          <c:spPr>
            <a:ln>
              <a:solidFill>
                <a:schemeClr val="tx2"/>
              </a:solidFill>
            </a:ln>
          </c:spPr>
          <c:marker>
            <c:spPr>
              <a:solidFill>
                <a:schemeClr val="tx2"/>
              </a:solidFill>
              <a:ln>
                <a:solidFill>
                  <a:schemeClr val="tx2"/>
                </a:solidFill>
              </a:ln>
            </c:spPr>
          </c:marker>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0.64912280701754388</c:v>
              </c:pt>
              <c:pt idx="1">
                <c:v>0.77083333333333337</c:v>
              </c:pt>
              <c:pt idx="2">
                <c:v>0.8035714285714286</c:v>
              </c:pt>
              <c:pt idx="3">
                <c:v>0.66</c:v>
              </c:pt>
              <c:pt idx="4">
                <c:v>0.50943396226415094</c:v>
              </c:pt>
              <c:pt idx="5">
                <c:v>0.6097560975609756</c:v>
              </c:pt>
              <c:pt idx="6">
                <c:v>0.67346938775510201</c:v>
              </c:pt>
              <c:pt idx="7">
                <c:v>0.68</c:v>
              </c:pt>
              <c:pt idx="8">
                <c:v>0.74285714285714288</c:v>
              </c:pt>
              <c:pt idx="9">
                <c:v>0.75342465753424659</c:v>
              </c:pt>
              <c:pt idx="10">
                <c:v>0.88372093023255816</c:v>
              </c:pt>
              <c:pt idx="11">
                <c:v>0.84873949579831931</c:v>
              </c:pt>
            </c:numLit>
          </c:val>
          <c:smooth val="0"/>
        </c:ser>
        <c:ser>
          <c:idx val="3"/>
          <c:order val="3"/>
          <c:tx>
            <c:v>zorro</c:v>
          </c:tx>
          <c:spPr>
            <a:ln>
              <a:solidFill>
                <a:schemeClr val="accent2">
                  <a:lumMod val="60000"/>
                  <a:lumOff val="40000"/>
                </a:schemeClr>
              </a:solidFill>
            </a:ln>
          </c:spPr>
          <c:marker>
            <c:spPr>
              <a:ln>
                <a:solidFill>
                  <a:schemeClr val="accent2">
                    <a:lumMod val="60000"/>
                    <a:lumOff val="40000"/>
                  </a:schemeClr>
                </a:solidFill>
              </a:ln>
            </c:spPr>
          </c:marker>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5.2631578947368418E-2</c:v>
              </c:pt>
              <c:pt idx="1">
                <c:v>4.1666666666666664E-2</c:v>
              </c:pt>
              <c:pt idx="2">
                <c:v>1.7857142857142856E-2</c:v>
              </c:pt>
              <c:pt idx="3">
                <c:v>0.02</c:v>
              </c:pt>
              <c:pt idx="4">
                <c:v>0</c:v>
              </c:pt>
              <c:pt idx="5">
                <c:v>2.4390243902439025E-2</c:v>
              </c:pt>
              <c:pt idx="6">
                <c:v>2.0408163265306121E-2</c:v>
              </c:pt>
              <c:pt idx="7">
                <c:v>0.06</c:v>
              </c:pt>
              <c:pt idx="8">
                <c:v>5.7142857142857141E-2</c:v>
              </c:pt>
              <c:pt idx="9">
                <c:v>6.8493150684931503E-2</c:v>
              </c:pt>
              <c:pt idx="10">
                <c:v>0</c:v>
              </c:pt>
              <c:pt idx="11">
                <c:v>1.680672268907563E-2</c:v>
              </c:pt>
            </c:numLit>
          </c:val>
          <c:smooth val="0"/>
        </c:ser>
        <c:dLbls>
          <c:showLegendKey val="0"/>
          <c:showVal val="0"/>
          <c:showCatName val="0"/>
          <c:showSerName val="0"/>
          <c:showPercent val="0"/>
          <c:showBubbleSize val="0"/>
        </c:dLbls>
        <c:marker val="1"/>
        <c:smooth val="0"/>
        <c:axId val="184913920"/>
        <c:axId val="184917376"/>
      </c:lineChart>
      <c:catAx>
        <c:axId val="184913920"/>
        <c:scaling>
          <c:orientation val="minMax"/>
        </c:scaling>
        <c:delete val="0"/>
        <c:axPos val="b"/>
        <c:majorTickMark val="none"/>
        <c:minorTickMark val="none"/>
        <c:tickLblPos val="nextTo"/>
        <c:crossAx val="184917376"/>
        <c:crosses val="autoZero"/>
        <c:auto val="1"/>
        <c:lblAlgn val="ctr"/>
        <c:lblOffset val="100"/>
        <c:noMultiLvlLbl val="0"/>
      </c:catAx>
      <c:valAx>
        <c:axId val="184917376"/>
        <c:scaling>
          <c:orientation val="minMax"/>
        </c:scaling>
        <c:delete val="0"/>
        <c:axPos val="l"/>
        <c:numFmt formatCode="0%" sourceLinked="0"/>
        <c:majorTickMark val="out"/>
        <c:minorTickMark val="none"/>
        <c:tickLblPos val="nextTo"/>
        <c:crossAx val="184913920"/>
        <c:crosses val="autoZero"/>
        <c:crossBetween val="between"/>
      </c:valAx>
    </c:plotArea>
    <c:legend>
      <c:legendPos val="r"/>
      <c:overlay val="0"/>
    </c:legend>
    <c:plotVisOnly val="1"/>
    <c:dispBlanksAs val="gap"/>
    <c:showDLblsOverMax val="0"/>
  </c:chart>
  <c:spPr>
    <a:ln>
      <a:noFill/>
    </a:ln>
  </c:spPr>
  <c:externalData r:id="rId2">
    <c:autoUpdate val="0"/>
  </c:externalData>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CATALUÑA </a:t>
            </a:r>
          </a:p>
          <a:p>
            <a:pPr>
              <a:defRPr/>
            </a:pPr>
            <a:endParaRPr lang="es-ES"/>
          </a:p>
        </c:rich>
      </c:tx>
      <c:layout>
        <c:manualLayout>
          <c:xMode val="edge"/>
          <c:yMode val="edge"/>
          <c:x val="0.37363753806943395"/>
          <c:y val="9.4562647754137114E-2"/>
        </c:manualLayout>
      </c:layout>
      <c:overlay val="0"/>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s>
    <c:plotArea>
      <c:layout>
        <c:manualLayout>
          <c:layoutTarget val="inner"/>
          <c:xMode val="edge"/>
          <c:yMode val="edge"/>
          <c:x val="0.1316681854948186"/>
          <c:y val="0.28947445381568981"/>
          <c:w val="0.67050182530662139"/>
          <c:h val="0.47277698922083849"/>
        </c:manualLayout>
      </c:layout>
      <c:lineChart>
        <c:grouping val="standard"/>
        <c:varyColors val="0"/>
        <c:ser>
          <c:idx val="0"/>
          <c:order val="0"/>
          <c:tx>
            <c:v>ciervo</c:v>
          </c:tx>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3.5087719298245612E-2</c:v>
              </c:pt>
              <c:pt idx="1">
                <c:v>0</c:v>
              </c:pt>
              <c:pt idx="2">
                <c:v>5.6603773584905662E-2</c:v>
              </c:pt>
              <c:pt idx="3">
                <c:v>0.10526315789473684</c:v>
              </c:pt>
              <c:pt idx="4">
                <c:v>0.11538461538461539</c:v>
              </c:pt>
              <c:pt idx="5">
                <c:v>7.1428571428571425E-2</c:v>
              </c:pt>
              <c:pt idx="6">
                <c:v>8.3333333333333329E-2</c:v>
              </c:pt>
              <c:pt idx="7">
                <c:v>4.5454545454545456E-2</c:v>
              </c:pt>
              <c:pt idx="8">
                <c:v>0.04</c:v>
              </c:pt>
              <c:pt idx="9">
                <c:v>3.3898305084745763E-2</c:v>
              </c:pt>
              <c:pt idx="10">
                <c:v>1.3513513513513514E-2</c:v>
              </c:pt>
              <c:pt idx="11">
                <c:v>0</c:v>
              </c:pt>
            </c:numLit>
          </c:val>
          <c:smooth val="0"/>
        </c:ser>
        <c:ser>
          <c:idx val="1"/>
          <c:order val="1"/>
          <c:tx>
            <c:v>corzo</c:v>
          </c:tx>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1.7543859649122806E-2</c:v>
              </c:pt>
              <c:pt idx="1">
                <c:v>0</c:v>
              </c:pt>
              <c:pt idx="2">
                <c:v>3.7735849056603772E-2</c:v>
              </c:pt>
              <c:pt idx="3">
                <c:v>0.10526315789473684</c:v>
              </c:pt>
              <c:pt idx="4">
                <c:v>0.11538461538461539</c:v>
              </c:pt>
              <c:pt idx="5">
                <c:v>7.1428571428571425E-2</c:v>
              </c:pt>
              <c:pt idx="6">
                <c:v>2.7777777777777776E-2</c:v>
              </c:pt>
              <c:pt idx="7">
                <c:v>6.8181818181818177E-2</c:v>
              </c:pt>
              <c:pt idx="8">
                <c:v>0.04</c:v>
              </c:pt>
              <c:pt idx="9">
                <c:v>5.0847457627118647E-2</c:v>
              </c:pt>
              <c:pt idx="10">
                <c:v>2.7027027027027029E-2</c:v>
              </c:pt>
              <c:pt idx="11">
                <c:v>0</c:v>
              </c:pt>
            </c:numLit>
          </c:val>
          <c:smooth val="0"/>
        </c:ser>
        <c:ser>
          <c:idx val="2"/>
          <c:order val="2"/>
          <c:tx>
            <c:v>jabalí</c:v>
          </c:tx>
          <c:spPr>
            <a:ln>
              <a:solidFill>
                <a:schemeClr val="tx2"/>
              </a:solidFill>
            </a:ln>
          </c:spPr>
          <c:marker>
            <c:spPr>
              <a:solidFill>
                <a:schemeClr val="tx2"/>
              </a:solidFill>
              <a:ln>
                <a:solidFill>
                  <a:schemeClr val="tx2"/>
                </a:solidFill>
              </a:ln>
            </c:spPr>
          </c:marker>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0.8771929824561403</c:v>
              </c:pt>
              <c:pt idx="1">
                <c:v>1</c:v>
              </c:pt>
              <c:pt idx="2">
                <c:v>0.90566037735849059</c:v>
              </c:pt>
              <c:pt idx="3">
                <c:v>0.76315789473684215</c:v>
              </c:pt>
              <c:pt idx="4">
                <c:v>0.76923076923076927</c:v>
              </c:pt>
              <c:pt idx="5">
                <c:v>0.7857142857142857</c:v>
              </c:pt>
              <c:pt idx="6">
                <c:v>0.88888888888888884</c:v>
              </c:pt>
              <c:pt idx="7">
                <c:v>0.88636363636363635</c:v>
              </c:pt>
              <c:pt idx="8">
                <c:v>0.92</c:v>
              </c:pt>
              <c:pt idx="9">
                <c:v>0.9152542372881356</c:v>
              </c:pt>
              <c:pt idx="10">
                <c:v>0.94594594594594594</c:v>
              </c:pt>
              <c:pt idx="11">
                <c:v>0.96202531645569622</c:v>
              </c:pt>
            </c:numLit>
          </c:val>
          <c:smooth val="0"/>
        </c:ser>
        <c:ser>
          <c:idx val="3"/>
          <c:order val="3"/>
          <c:tx>
            <c:v>zorro</c:v>
          </c:tx>
          <c:spPr>
            <a:ln>
              <a:solidFill>
                <a:schemeClr val="accent2">
                  <a:lumMod val="75000"/>
                </a:schemeClr>
              </a:solidFill>
            </a:ln>
          </c:spPr>
          <c:marker>
            <c:spPr>
              <a:ln>
                <a:solidFill>
                  <a:schemeClr val="accent2">
                    <a:lumMod val="75000"/>
                  </a:schemeClr>
                </a:solidFill>
              </a:ln>
            </c:spPr>
          </c:marker>
          <c:cat>
            <c:strLit>
              <c:ptCount val="12"/>
              <c:pt idx="0">
                <c:v>Enero</c:v>
              </c:pt>
              <c:pt idx="1">
                <c:v>Febrero</c:v>
              </c:pt>
              <c:pt idx="2">
                <c:v>Marzo</c:v>
              </c:pt>
              <c:pt idx="3">
                <c:v>Abril</c:v>
              </c:pt>
              <c:pt idx="4">
                <c:v>Mayo</c:v>
              </c:pt>
              <c:pt idx="5">
                <c:v>Junio</c:v>
              </c:pt>
              <c:pt idx="6">
                <c:v>Julio</c:v>
              </c:pt>
              <c:pt idx="7">
                <c:v>Agosto</c:v>
              </c:pt>
              <c:pt idx="8">
                <c:v>Septiembre</c:v>
              </c:pt>
              <c:pt idx="9">
                <c:v>Octubre </c:v>
              </c:pt>
              <c:pt idx="10">
                <c:v>Noviembre </c:v>
              </c:pt>
              <c:pt idx="11">
                <c:v>Diciembre</c:v>
              </c:pt>
            </c:strLit>
          </c:cat>
          <c:val>
            <c:numLit>
              <c:formatCode>General</c:formatCode>
              <c:ptCount val="12"/>
              <c:pt idx="0">
                <c:v>7.0175438596491224E-2</c:v>
              </c:pt>
              <c:pt idx="1">
                <c:v>0</c:v>
              </c:pt>
              <c:pt idx="2">
                <c:v>0</c:v>
              </c:pt>
              <c:pt idx="3">
                <c:v>2.6315789473684209E-2</c:v>
              </c:pt>
              <c:pt idx="4">
                <c:v>0</c:v>
              </c:pt>
              <c:pt idx="5">
                <c:v>7.1428571428571425E-2</c:v>
              </c:pt>
              <c:pt idx="6">
                <c:v>0</c:v>
              </c:pt>
              <c:pt idx="7">
                <c:v>0</c:v>
              </c:pt>
              <c:pt idx="8">
                <c:v>0</c:v>
              </c:pt>
              <c:pt idx="9">
                <c:v>0</c:v>
              </c:pt>
              <c:pt idx="10">
                <c:v>1.3513513513513514E-2</c:v>
              </c:pt>
              <c:pt idx="11">
                <c:v>3.7974683544303799E-2</c:v>
              </c:pt>
            </c:numLit>
          </c:val>
          <c:smooth val="0"/>
        </c:ser>
        <c:dLbls>
          <c:showLegendKey val="0"/>
          <c:showVal val="0"/>
          <c:showCatName val="0"/>
          <c:showSerName val="0"/>
          <c:showPercent val="0"/>
          <c:showBubbleSize val="0"/>
        </c:dLbls>
        <c:marker val="1"/>
        <c:smooth val="0"/>
        <c:axId val="187977728"/>
        <c:axId val="190853888"/>
      </c:lineChart>
      <c:catAx>
        <c:axId val="187977728"/>
        <c:scaling>
          <c:orientation val="minMax"/>
        </c:scaling>
        <c:delete val="0"/>
        <c:axPos val="b"/>
        <c:majorTickMark val="none"/>
        <c:minorTickMark val="none"/>
        <c:tickLblPos val="nextTo"/>
        <c:crossAx val="190853888"/>
        <c:crosses val="autoZero"/>
        <c:auto val="1"/>
        <c:lblAlgn val="ctr"/>
        <c:lblOffset val="100"/>
        <c:noMultiLvlLbl val="0"/>
      </c:catAx>
      <c:valAx>
        <c:axId val="190853888"/>
        <c:scaling>
          <c:orientation val="minMax"/>
        </c:scaling>
        <c:delete val="0"/>
        <c:axPos val="l"/>
        <c:numFmt formatCode="0%" sourceLinked="0"/>
        <c:majorTickMark val="out"/>
        <c:minorTickMark val="none"/>
        <c:tickLblPos val="nextTo"/>
        <c:crossAx val="187977728"/>
        <c:crosses val="autoZero"/>
        <c:crossBetween val="between"/>
      </c:valAx>
    </c:plotArea>
    <c:legend>
      <c:legendPos val="r"/>
      <c:overlay val="0"/>
    </c:legend>
    <c:plotVisOnly val="1"/>
    <c:dispBlanksAs val="gap"/>
    <c:showDLblsOverMax val="0"/>
  </c:chart>
  <c:spPr>
    <a:ln>
      <a:noFill/>
    </a:ln>
  </c:spPr>
  <c:externalData r:id="rId2">
    <c:autoUpdate val="0"/>
  </c:externalData>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solidFill>
            <a:srgbClr val="00B0F0"/>
          </a:solidFill>
        </c:spPr>
        <c:marker>
          <c:symbol val="none"/>
        </c:marker>
        <c:dLbl>
          <c:idx val="0"/>
          <c:spPr/>
          <c:txPr>
            <a:bodyPr/>
            <a:lstStyle/>
            <a:p>
              <a:pPr>
                <a:defRPr/>
              </a:pPr>
              <a:endParaRPr lang="es-ES"/>
            </a:p>
          </c:txPr>
          <c:showLegendKey val="0"/>
          <c:showVal val="1"/>
          <c:showCatName val="0"/>
          <c:showSerName val="0"/>
          <c:showPercent val="0"/>
          <c:showBubbleSize val="0"/>
        </c:dLbl>
      </c:pivotFmt>
      <c:pivotFmt>
        <c:idx val="1"/>
      </c:pivotFmt>
      <c:pivotFmt>
        <c:idx val="2"/>
      </c:pivotFmt>
      <c:pivotFmt>
        <c:idx val="3"/>
        <c:spPr>
          <a:solidFill>
            <a:srgbClr val="92D050"/>
          </a:solidFill>
        </c:spPr>
      </c:pivotFmt>
      <c:pivotFmt>
        <c:idx val="4"/>
        <c:spPr>
          <a:solidFill>
            <a:srgbClr val="00B0F0"/>
          </a:solidFill>
        </c:spPr>
        <c:marker>
          <c:symbol val="none"/>
        </c:marker>
        <c:dLbl>
          <c:idx val="0"/>
          <c:spPr/>
          <c:txPr>
            <a:bodyPr/>
            <a:lstStyle/>
            <a:p>
              <a:pPr>
                <a:defRPr/>
              </a:pPr>
              <a:endParaRPr lang="es-ES"/>
            </a:p>
          </c:txPr>
          <c:showLegendKey val="0"/>
          <c:showVal val="1"/>
          <c:showCatName val="0"/>
          <c:showSerName val="0"/>
          <c:showPercent val="0"/>
          <c:showBubbleSize val="0"/>
        </c:dLbl>
      </c:pivotFmt>
      <c:pivotFmt>
        <c:idx val="5"/>
        <c:spPr>
          <a:solidFill>
            <a:srgbClr val="92D050"/>
          </a:solidFill>
        </c:spPr>
      </c:pivotFmt>
    </c:pivotFmts>
    <c:plotArea>
      <c:layout/>
      <c:barChart>
        <c:barDir val="col"/>
        <c:grouping val="clustered"/>
        <c:varyColors val="0"/>
        <c:ser>
          <c:idx val="0"/>
          <c:order val="0"/>
          <c:tx>
            <c:v>Total</c:v>
          </c:tx>
          <c:spPr>
            <a:solidFill>
              <a:schemeClr val="tx2"/>
            </a:solidFill>
          </c:spPr>
          <c:invertIfNegative val="0"/>
          <c:dPt>
            <c:idx val="1"/>
            <c:invertIfNegative val="0"/>
            <c:bubble3D val="0"/>
          </c:dPt>
          <c:dPt>
            <c:idx val="3"/>
            <c:invertIfNegative val="0"/>
            <c:bubble3D val="0"/>
          </c:dPt>
          <c:dPt>
            <c:idx val="6"/>
            <c:invertIfNegative val="0"/>
            <c:bubble3D val="0"/>
          </c:dPt>
          <c:dLbls>
            <c:numFmt formatCode="0.00%" sourceLinked="0"/>
            <c:txPr>
              <a:bodyPr/>
              <a:lstStyle/>
              <a:p>
                <a:pPr>
                  <a:defRPr b="1">
                    <a:latin typeface="Century Gothic" pitchFamily="34" charset="0"/>
                  </a:defRPr>
                </a:pPr>
                <a:endParaRPr lang="es-ES"/>
              </a:p>
            </c:txPr>
            <c:showLegendKey val="0"/>
            <c:showVal val="1"/>
            <c:showCatName val="0"/>
            <c:showSerName val="0"/>
            <c:showPercent val="0"/>
            <c:showBubbleSize val="0"/>
            <c:showLeaderLines val="0"/>
          </c:dLbls>
          <c:cat>
            <c:strLit>
              <c:ptCount val="7"/>
              <c:pt idx="0">
                <c:v>lunes</c:v>
              </c:pt>
              <c:pt idx="1">
                <c:v>martes</c:v>
              </c:pt>
              <c:pt idx="2">
                <c:v>miércoles</c:v>
              </c:pt>
              <c:pt idx="3">
                <c:v>jueves</c:v>
              </c:pt>
              <c:pt idx="4">
                <c:v>viernes</c:v>
              </c:pt>
              <c:pt idx="5">
                <c:v>sábado</c:v>
              </c:pt>
              <c:pt idx="6">
                <c:v>domingo</c:v>
              </c:pt>
            </c:strLit>
          </c:cat>
          <c:val>
            <c:numLit>
              <c:formatCode>General</c:formatCode>
              <c:ptCount val="7"/>
              <c:pt idx="0">
                <c:v>0.1505758807588076</c:v>
              </c:pt>
              <c:pt idx="1">
                <c:v>0.12703252032520326</c:v>
              </c:pt>
              <c:pt idx="2">
                <c:v>0.12923441734417343</c:v>
              </c:pt>
              <c:pt idx="3">
                <c:v>0.1366869918699187</c:v>
              </c:pt>
              <c:pt idx="4">
                <c:v>0.14972899728997291</c:v>
              </c:pt>
              <c:pt idx="5">
                <c:v>0.14617208672086721</c:v>
              </c:pt>
              <c:pt idx="6">
                <c:v>0.16056910569105692</c:v>
              </c:pt>
            </c:numLit>
          </c:val>
        </c:ser>
        <c:dLbls>
          <c:showLegendKey val="0"/>
          <c:showVal val="0"/>
          <c:showCatName val="0"/>
          <c:showSerName val="0"/>
          <c:showPercent val="0"/>
          <c:showBubbleSize val="0"/>
        </c:dLbls>
        <c:gapWidth val="150"/>
        <c:axId val="157827456"/>
        <c:axId val="157828992"/>
      </c:barChart>
      <c:catAx>
        <c:axId val="157827456"/>
        <c:scaling>
          <c:orientation val="minMax"/>
        </c:scaling>
        <c:delete val="0"/>
        <c:axPos val="b"/>
        <c:majorTickMark val="out"/>
        <c:minorTickMark val="none"/>
        <c:tickLblPos val="nextTo"/>
        <c:spPr>
          <a:ln>
            <a:noFill/>
          </a:ln>
        </c:spPr>
        <c:txPr>
          <a:bodyPr/>
          <a:lstStyle/>
          <a:p>
            <a:pPr>
              <a:defRPr>
                <a:latin typeface="Century Gothic" pitchFamily="34" charset="0"/>
              </a:defRPr>
            </a:pPr>
            <a:endParaRPr lang="es-ES"/>
          </a:p>
        </c:txPr>
        <c:crossAx val="157828992"/>
        <c:crosses val="autoZero"/>
        <c:auto val="1"/>
        <c:lblAlgn val="ctr"/>
        <c:lblOffset val="100"/>
        <c:noMultiLvlLbl val="0"/>
      </c:catAx>
      <c:valAx>
        <c:axId val="157828992"/>
        <c:scaling>
          <c:orientation val="minMax"/>
        </c:scaling>
        <c:delete val="0"/>
        <c:axPos val="l"/>
        <c:numFmt formatCode="General" sourceLinked="1"/>
        <c:majorTickMark val="out"/>
        <c:minorTickMark val="none"/>
        <c:tickLblPos val="nextTo"/>
        <c:crossAx val="157827456"/>
        <c:crosses val="autoZero"/>
        <c:crossBetween val="between"/>
      </c:valAx>
    </c:plotArea>
    <c:plotVisOnly val="1"/>
    <c:dispBlanksAs val="gap"/>
    <c:showDLblsOverMax val="0"/>
  </c:chart>
  <c:spPr>
    <a:ln>
      <a:noFill/>
    </a:ln>
  </c:spPr>
  <c:externalData r:id="rId2">
    <c:autoUpdate val="0"/>
  </c:externalData>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tx2"/>
            </a:solidFill>
          </c:spPr>
          <c:invertIfNegative val="0"/>
          <c:dLbls>
            <c:numFmt formatCode="0.0%" sourceLinked="0"/>
            <c:dLblPos val="outEnd"/>
            <c:showLegendKey val="0"/>
            <c:showVal val="1"/>
            <c:showCatName val="0"/>
            <c:showSerName val="0"/>
            <c:showPercent val="0"/>
            <c:showBubbleSize val="0"/>
            <c:showLeaderLines val="0"/>
          </c:dLbls>
          <c:cat>
            <c:strRef>
              <c:f>'C:\Users\mgi13513\AppData\Local\Microsoft\Windows\INetCache\Content.Outlook\1UE5VY4G\borradores\[1.4 ESTUDIO JABALÍ  DEFINITIVO 7-02-2018.xlsx]12.HORARIO'!$A$48:$A$52</c:f>
              <c:strCache>
                <c:ptCount val="5"/>
                <c:pt idx="0">
                  <c:v>0:00-6:59 h</c:v>
                </c:pt>
                <c:pt idx="1">
                  <c:v>7:00-8:59 h</c:v>
                </c:pt>
                <c:pt idx="2">
                  <c:v>9:00 - 18:59 h</c:v>
                </c:pt>
                <c:pt idx="3">
                  <c:v>19:00- 21:59 h</c:v>
                </c:pt>
                <c:pt idx="4">
                  <c:v>22:00-23:59 h</c:v>
                </c:pt>
              </c:strCache>
            </c:strRef>
          </c:cat>
          <c:val>
            <c:numRef>
              <c:f>'C:\Users\mgi13513\AppData\Local\Microsoft\Windows\INetCache\Content.Outlook\1UE5VY4G\borradores\[1.4 ESTUDIO JABALÍ  DEFINITIVO 7-02-2018.xlsx]12.HORARIO'!$B$48:$B$52</c:f>
              <c:numCache>
                <c:formatCode>General</c:formatCode>
                <c:ptCount val="5"/>
                <c:pt idx="0">
                  <c:v>0.24374999999999999</c:v>
                </c:pt>
                <c:pt idx="1">
                  <c:v>5.6250000000000001E-2</c:v>
                </c:pt>
                <c:pt idx="2">
                  <c:v>0.4375</c:v>
                </c:pt>
                <c:pt idx="3">
                  <c:v>0.14374999999999999</c:v>
                </c:pt>
                <c:pt idx="4">
                  <c:v>0.11874999999999999</c:v>
                </c:pt>
              </c:numCache>
            </c:numRef>
          </c:val>
        </c:ser>
        <c:dLbls>
          <c:showLegendKey val="0"/>
          <c:showVal val="0"/>
          <c:showCatName val="0"/>
          <c:showSerName val="0"/>
          <c:showPercent val="0"/>
          <c:showBubbleSize val="0"/>
        </c:dLbls>
        <c:gapWidth val="150"/>
        <c:axId val="158150656"/>
        <c:axId val="158152192"/>
      </c:barChart>
      <c:catAx>
        <c:axId val="158150656"/>
        <c:scaling>
          <c:orientation val="minMax"/>
        </c:scaling>
        <c:delete val="0"/>
        <c:axPos val="b"/>
        <c:majorTickMark val="out"/>
        <c:minorTickMark val="none"/>
        <c:tickLblPos val="nextTo"/>
        <c:spPr>
          <a:ln>
            <a:noFill/>
          </a:ln>
        </c:spPr>
        <c:crossAx val="158152192"/>
        <c:crosses val="autoZero"/>
        <c:auto val="1"/>
        <c:lblAlgn val="ctr"/>
        <c:lblOffset val="100"/>
        <c:noMultiLvlLbl val="0"/>
      </c:catAx>
      <c:valAx>
        <c:axId val="158152192"/>
        <c:scaling>
          <c:orientation val="minMax"/>
        </c:scaling>
        <c:delete val="0"/>
        <c:axPos val="l"/>
        <c:numFmt formatCode="0%" sourceLinked="0"/>
        <c:majorTickMark val="out"/>
        <c:minorTickMark val="none"/>
        <c:tickLblPos val="nextTo"/>
        <c:crossAx val="158150656"/>
        <c:crosses val="autoZero"/>
        <c:crossBetween val="between"/>
      </c:valAx>
    </c:plotArea>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84F77-A6A1-294F-BC5E-45BC56612484}" type="datetimeFigureOut">
              <a:rPr lang="es-ES_tradnl" smtClean="0"/>
              <a:t>07/03/2018</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FC061-B39B-3B4E-9786-5505E7B023EF}" type="slidenum">
              <a:rPr lang="es-ES_tradnl" smtClean="0"/>
              <a:t>‹Nº›</a:t>
            </a:fld>
            <a:endParaRPr lang="es-ES_tradnl"/>
          </a:p>
        </p:txBody>
      </p:sp>
    </p:spTree>
    <p:extLst>
      <p:ext uri="{BB962C8B-B14F-4D97-AF65-F5344CB8AC3E}">
        <p14:creationId xmlns:p14="http://schemas.microsoft.com/office/powerpoint/2010/main" val="37701734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7" name="6 Rectángulo"/>
          <p:cNvSpPr/>
          <p:nvPr userDrawn="1"/>
        </p:nvSpPr>
        <p:spPr>
          <a:xfrm>
            <a:off x="0" y="0"/>
            <a:ext cx="9144000" cy="11247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3949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57F83F-6211-425B-9BEE-3FFCEE6C25D3}" type="datetimeFigureOut">
              <a:rPr lang="es-ES" smtClean="0"/>
              <a:pPr/>
              <a:t>07/03/2018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307602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157F83F-6211-425B-9BEE-3FFCEE6C25D3}" type="datetimeFigureOut">
              <a:rPr lang="es-ES" smtClean="0"/>
              <a:pPr/>
              <a:t>07/03/2018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215611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157F83F-6211-425B-9BEE-3FFCEE6C25D3}" type="datetimeFigureOut">
              <a:rPr lang="es-ES" smtClean="0"/>
              <a:pPr/>
              <a:t>07/03/2018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359357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6 Rectángulo"/>
          <p:cNvSpPr/>
          <p:nvPr userDrawn="1"/>
        </p:nvSpPr>
        <p:spPr>
          <a:xfrm>
            <a:off x="0" y="0"/>
            <a:ext cx="9144000" cy="11247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http://www.antena3.com/clipping/2013/05/09/00098/3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923" t="7845" r="29677" b="12563"/>
          <a:stretch/>
        </p:blipFill>
        <p:spPr bwMode="auto">
          <a:xfrm>
            <a:off x="251520" y="107472"/>
            <a:ext cx="994104" cy="909799"/>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userDrawn="1"/>
        </p:nvSpPr>
        <p:spPr>
          <a:xfrm>
            <a:off x="4441980" y="44624"/>
            <a:ext cx="4605748" cy="369332"/>
          </a:xfrm>
          <a:prstGeom prst="rect">
            <a:avLst/>
          </a:prstGeom>
        </p:spPr>
        <p:txBody>
          <a:bodyPr wrap="none">
            <a:spAutoFit/>
          </a:bodyPr>
          <a:lstStyle/>
          <a:p>
            <a:pPr algn="r"/>
            <a:r>
              <a:rPr lang="es-ES" dirty="0" smtClean="0">
                <a:solidFill>
                  <a:schemeClr val="bg1"/>
                </a:solidFill>
                <a:latin typeface="Century Gothic" panose="020B0502020202020204" pitchFamily="34" charset="0"/>
              </a:rPr>
              <a:t>Colisiones de vehículos contra animales</a:t>
            </a:r>
            <a:endParaRPr lang="es-ES" dirty="0">
              <a:solidFill>
                <a:schemeClr val="bg1"/>
              </a:solidFill>
              <a:latin typeface="Century Gothic" panose="020B0502020202020204" pitchFamily="34" charset="0"/>
            </a:endParaRPr>
          </a:p>
        </p:txBody>
      </p:sp>
      <p:sp>
        <p:nvSpPr>
          <p:cNvPr id="10" name="9 Rectángulo"/>
          <p:cNvSpPr/>
          <p:nvPr userDrawn="1"/>
        </p:nvSpPr>
        <p:spPr>
          <a:xfrm>
            <a:off x="1187624" y="404664"/>
            <a:ext cx="7956376" cy="4571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910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157F83F-6211-425B-9BEE-3FFCEE6C25D3}" type="datetimeFigureOut">
              <a:rPr lang="es-ES" smtClean="0"/>
              <a:pPr/>
              <a:t>07/03/2018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161350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157F83F-6211-425B-9BEE-3FFCEE6C25D3}" type="datetimeFigureOut">
              <a:rPr lang="es-ES" smtClean="0"/>
              <a:pPr/>
              <a:t>07/03/2018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34141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157F83F-6211-425B-9BEE-3FFCEE6C25D3}" type="datetimeFigureOut">
              <a:rPr lang="es-ES" smtClean="0"/>
              <a:pPr/>
              <a:t>07/03/2018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21637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157F83F-6211-425B-9BEE-3FFCEE6C25D3}" type="datetimeFigureOut">
              <a:rPr lang="es-ES" smtClean="0"/>
              <a:pPr/>
              <a:t>07/03/2018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225152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157F83F-6211-425B-9BEE-3FFCEE6C25D3}" type="datetimeFigureOut">
              <a:rPr lang="es-ES" smtClean="0"/>
              <a:pPr/>
              <a:t>07/03/2018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171018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57F83F-6211-425B-9BEE-3FFCEE6C25D3}" type="datetimeFigureOut">
              <a:rPr lang="es-ES" smtClean="0"/>
              <a:pPr/>
              <a:t>07/03/2018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334293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57F83F-6211-425B-9BEE-3FFCEE6C25D3}" type="datetimeFigureOut">
              <a:rPr lang="es-ES" smtClean="0"/>
              <a:pPr/>
              <a:t>07/03/2018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52324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7F83F-6211-425B-9BEE-3FFCEE6C25D3}" type="datetimeFigureOut">
              <a:rPr lang="es-ES" smtClean="0"/>
              <a:pPr/>
              <a:t>07/03/2018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77C36-937D-4A7C-A8EC-9F11DA5F1468}" type="slidenum">
              <a:rPr lang="es-ES" smtClean="0"/>
              <a:pPr/>
              <a:t>‹Nº›</a:t>
            </a:fld>
            <a:endParaRPr lang="es-ES"/>
          </a:p>
        </p:txBody>
      </p:sp>
    </p:spTree>
    <p:extLst>
      <p:ext uri="{BB962C8B-B14F-4D97-AF65-F5344CB8AC3E}">
        <p14:creationId xmlns:p14="http://schemas.microsoft.com/office/powerpoint/2010/main" val="1379572329"/>
      </p:ext>
    </p:extLst>
  </p:cSld>
  <p:clrMap bg1="lt1" tx1="dk1" bg2="lt2" tx2="dk2" accent1="accent1" accent2="accent2" accent3="accent3" accent4="accent4" accent5="accent5" accent6="accent6" hlink="hlink" folHlink="folHlink"/>
  <p:sldLayoutIdLst>
    <p:sldLayoutId id="2147483744"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6692" y="5877272"/>
            <a:ext cx="726232" cy="738105"/>
          </a:xfrm>
          <a:prstGeom prst="rect">
            <a:avLst/>
          </a:prstGeom>
        </p:spPr>
      </p:pic>
      <p:sp>
        <p:nvSpPr>
          <p:cNvPr id="2" name="1 Rectángulo"/>
          <p:cNvSpPr/>
          <p:nvPr/>
        </p:nvSpPr>
        <p:spPr>
          <a:xfrm>
            <a:off x="0" y="1196752"/>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Rectángulo"/>
          <p:cNvSpPr/>
          <p:nvPr/>
        </p:nvSpPr>
        <p:spPr>
          <a:xfrm>
            <a:off x="0" y="0"/>
            <a:ext cx="9144000" cy="1124744"/>
          </a:xfrm>
          <a:prstGeom prst="rect">
            <a:avLst/>
          </a:prstGeom>
          <a:solidFill>
            <a:srgbClr val="1F497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8 Título"/>
          <p:cNvSpPr>
            <a:spLocks noGrp="1"/>
          </p:cNvSpPr>
          <p:nvPr>
            <p:ph type="ctrTitle" idx="4294967295"/>
          </p:nvPr>
        </p:nvSpPr>
        <p:spPr>
          <a:xfrm>
            <a:off x="1187624" y="-19050"/>
            <a:ext cx="7127875" cy="1262063"/>
          </a:xfrm>
          <a:ln>
            <a:noFill/>
          </a:ln>
        </p:spPr>
        <p:txBody>
          <a:bodyPr>
            <a:normAutofit/>
          </a:bodyPr>
          <a:lstStyle/>
          <a:p>
            <a:r>
              <a:rPr lang="es-ES" sz="2800" dirty="0" smtClean="0">
                <a:solidFill>
                  <a:schemeClr val="bg1"/>
                </a:solidFill>
                <a:latin typeface="Century Gothic" panose="020B0502020202020204" pitchFamily="34" charset="0"/>
              </a:rPr>
              <a:t>Accidentes de tráfico con animales</a:t>
            </a:r>
            <a:endParaRPr lang="es-ES" sz="2800" dirty="0">
              <a:solidFill>
                <a:schemeClr val="bg1"/>
              </a:solidFill>
              <a:latin typeface="Century Gothic" panose="020B0502020202020204" pitchFamily="34" charset="0"/>
            </a:endParaRPr>
          </a:p>
        </p:txBody>
      </p:sp>
      <p:sp>
        <p:nvSpPr>
          <p:cNvPr id="12" name="11 Rectángulo"/>
          <p:cNvSpPr/>
          <p:nvPr/>
        </p:nvSpPr>
        <p:spPr>
          <a:xfrm>
            <a:off x="4606636" y="5697917"/>
            <a:ext cx="457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8"/>
          <p:cNvSpPr>
            <a:spLocks noChangeArrowheads="1"/>
          </p:cNvSpPr>
          <p:nvPr/>
        </p:nvSpPr>
        <p:spPr bwMode="auto">
          <a:xfrm>
            <a:off x="5421808" y="5405461"/>
            <a:ext cx="4622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37931725" indent="-37474525">
              <a:defRPr sz="2400">
                <a:solidFill>
                  <a:schemeClr val="tx1"/>
                </a:solidFill>
                <a:latin typeface="Times" charset="0"/>
                <a:ea typeface="MS PGothic" pitchFamily="34" charset="-128"/>
              </a:defRPr>
            </a:lvl2pPr>
            <a:lvl3pPr>
              <a:defRPr sz="2400">
                <a:solidFill>
                  <a:schemeClr val="tx1"/>
                </a:solidFill>
                <a:latin typeface="Times" charset="0"/>
                <a:ea typeface="MS PGothic" pitchFamily="34" charset="-128"/>
              </a:defRPr>
            </a:lvl3pPr>
            <a:lvl4pPr>
              <a:defRPr sz="2400">
                <a:solidFill>
                  <a:schemeClr val="tx1"/>
                </a:solidFill>
                <a:latin typeface="Times" charset="0"/>
                <a:ea typeface="MS PGothic" pitchFamily="34" charset="-128"/>
              </a:defRPr>
            </a:lvl4pPr>
            <a:lvl5pPr>
              <a:defRPr sz="2400">
                <a:solidFill>
                  <a:schemeClr val="tx1"/>
                </a:solidFill>
                <a:latin typeface="Times" charset="0"/>
                <a:ea typeface="MS PGothic" pitchFamily="34" charset="-128"/>
              </a:defRPr>
            </a:lvl5pPr>
            <a:lvl6pPr marL="457200" eaLnBrk="0" fontAlgn="base" hangingPunct="0">
              <a:spcBef>
                <a:spcPct val="0"/>
              </a:spcBef>
              <a:spcAft>
                <a:spcPct val="0"/>
              </a:spcAft>
              <a:defRPr sz="2400">
                <a:solidFill>
                  <a:schemeClr val="tx1"/>
                </a:solidFill>
                <a:latin typeface="Times" charset="0"/>
                <a:ea typeface="MS PGothic" pitchFamily="34" charset="-128"/>
              </a:defRPr>
            </a:lvl6pPr>
            <a:lvl7pPr marL="914400" eaLnBrk="0" fontAlgn="base" hangingPunct="0">
              <a:spcBef>
                <a:spcPct val="0"/>
              </a:spcBef>
              <a:spcAft>
                <a:spcPct val="0"/>
              </a:spcAft>
              <a:defRPr sz="2400">
                <a:solidFill>
                  <a:schemeClr val="tx1"/>
                </a:solidFill>
                <a:latin typeface="Times" charset="0"/>
                <a:ea typeface="MS PGothic" pitchFamily="34" charset="-128"/>
              </a:defRPr>
            </a:lvl7pPr>
            <a:lvl8pPr marL="1371600" eaLnBrk="0" fontAlgn="base" hangingPunct="0">
              <a:spcBef>
                <a:spcPct val="0"/>
              </a:spcBef>
              <a:spcAft>
                <a:spcPct val="0"/>
              </a:spcAft>
              <a:defRPr sz="2400">
                <a:solidFill>
                  <a:schemeClr val="tx1"/>
                </a:solidFill>
                <a:latin typeface="Times" charset="0"/>
                <a:ea typeface="MS PGothic" pitchFamily="34" charset="-128"/>
              </a:defRPr>
            </a:lvl8pPr>
            <a:lvl9pPr marL="18288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s-ES" sz="1200" b="1" dirty="0" smtClean="0">
                <a:solidFill>
                  <a:schemeClr val="tx2">
                    <a:lumMod val="75000"/>
                  </a:schemeClr>
                </a:solidFill>
                <a:latin typeface="Century Gothic" panose="020B0502020202020204" pitchFamily="34" charset="0"/>
              </a:rPr>
              <a:t>Madrid </a:t>
            </a:r>
            <a:r>
              <a:rPr lang="en-US" altLang="es-ES" sz="1200" b="1" dirty="0" smtClean="0">
                <a:solidFill>
                  <a:schemeClr val="tx2">
                    <a:lumMod val="75000"/>
                  </a:schemeClr>
                </a:solidFill>
                <a:latin typeface="Century Gothic" panose="020B0502020202020204" pitchFamily="34" charset="0"/>
              </a:rPr>
              <a:t>9 </a:t>
            </a:r>
            <a:r>
              <a:rPr lang="en-US" altLang="es-ES" sz="1200" b="1" dirty="0" err="1" smtClean="0">
                <a:solidFill>
                  <a:schemeClr val="tx2">
                    <a:lumMod val="75000"/>
                  </a:schemeClr>
                </a:solidFill>
                <a:latin typeface="Century Gothic" panose="020B0502020202020204" pitchFamily="34" charset="0"/>
              </a:rPr>
              <a:t>marzo</a:t>
            </a:r>
            <a:r>
              <a:rPr lang="en-US" altLang="es-ES" sz="1200" b="1" dirty="0" smtClean="0">
                <a:solidFill>
                  <a:schemeClr val="tx2">
                    <a:lumMod val="75000"/>
                  </a:schemeClr>
                </a:solidFill>
                <a:latin typeface="Century Gothic" panose="020B0502020202020204" pitchFamily="34" charset="0"/>
              </a:rPr>
              <a:t> </a:t>
            </a:r>
            <a:r>
              <a:rPr lang="en-US" altLang="es-ES" sz="1200" b="1" dirty="0" smtClean="0">
                <a:solidFill>
                  <a:schemeClr val="tx2">
                    <a:lumMod val="75000"/>
                  </a:schemeClr>
                </a:solidFill>
                <a:latin typeface="Century Gothic" panose="020B0502020202020204" pitchFamily="34" charset="0"/>
              </a:rPr>
              <a:t>de 2018</a:t>
            </a:r>
            <a:endParaRPr lang="en-US" altLang="es-ES" sz="1200" b="1" dirty="0">
              <a:solidFill>
                <a:schemeClr val="tx2">
                  <a:lumMod val="75000"/>
                </a:schemeClr>
              </a:solidFill>
              <a:latin typeface="Century Gothic" panose="020B0502020202020204" pitchFamily="34" charset="0"/>
            </a:endParaRPr>
          </a:p>
        </p:txBody>
      </p:sp>
      <p:sp>
        <p:nvSpPr>
          <p:cNvPr id="3" name="2 Rectángulo"/>
          <p:cNvSpPr/>
          <p:nvPr/>
        </p:nvSpPr>
        <p:spPr>
          <a:xfrm>
            <a:off x="1214969" y="1443020"/>
            <a:ext cx="6714062" cy="954107"/>
          </a:xfrm>
          <a:prstGeom prst="rect">
            <a:avLst/>
          </a:prstGeom>
        </p:spPr>
        <p:txBody>
          <a:bodyPr wrap="square">
            <a:spAutoFit/>
          </a:bodyPr>
          <a:lstStyle/>
          <a:p>
            <a:pPr algn="ctr"/>
            <a:r>
              <a:rPr lang="es-ES" sz="2800" b="1" dirty="0">
                <a:latin typeface="Century Gothic" panose="020B0502020202020204" pitchFamily="34" charset="0"/>
              </a:rPr>
              <a:t>Aumenta hasta el 35% el número de accidentes de tráfico contra jabalíes</a:t>
            </a:r>
            <a:endParaRPr lang="es-ES" sz="2800" dirty="0">
              <a:latin typeface="Century Gothic" panose="020B050202020202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852936"/>
            <a:ext cx="2099481" cy="206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489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1022871"/>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a:solidFill>
                  <a:schemeClr val="tx2">
                    <a:lumMod val="75000"/>
                  </a:schemeClr>
                </a:solidFill>
                <a:latin typeface="Century Gothic" panose="020B0502020202020204" pitchFamily="34" charset="0"/>
              </a:rPr>
              <a:t>Comunidades con más accidentes por animales cinegéticos</a:t>
            </a:r>
          </a:p>
        </p:txBody>
      </p:sp>
      <p:sp>
        <p:nvSpPr>
          <p:cNvPr id="4" name="3 Rectángulo"/>
          <p:cNvSpPr/>
          <p:nvPr/>
        </p:nvSpPr>
        <p:spPr>
          <a:xfrm>
            <a:off x="395536" y="2276872"/>
            <a:ext cx="992579" cy="307777"/>
          </a:xfrm>
          <a:prstGeom prst="rect">
            <a:avLst/>
          </a:prstGeom>
        </p:spPr>
        <p:txBody>
          <a:bodyPr wrap="none">
            <a:spAutoFit/>
          </a:bodyPr>
          <a:lstStyle/>
          <a:p>
            <a:r>
              <a:rPr lang="es-ES_tradnl" sz="1400" b="1" dirty="0">
                <a:solidFill>
                  <a:schemeClr val="tx2"/>
                </a:solidFill>
                <a:latin typeface="Century Gothic" pitchFamily="34" charset="0"/>
                <a:cs typeface="Arabic Typesetting" panose="03020402040406030203" pitchFamily="66" charset="-78"/>
              </a:rPr>
              <a:t>Cataluña</a:t>
            </a:r>
          </a:p>
        </p:txBody>
      </p:sp>
      <p:sp>
        <p:nvSpPr>
          <p:cNvPr id="8" name="7 Rectángulo"/>
          <p:cNvSpPr/>
          <p:nvPr/>
        </p:nvSpPr>
        <p:spPr>
          <a:xfrm>
            <a:off x="683568" y="2537609"/>
            <a:ext cx="7776864" cy="1323439"/>
          </a:xfrm>
          <a:prstGeom prst="rect">
            <a:avLst/>
          </a:prstGeom>
        </p:spPr>
        <p:txBody>
          <a:bodyPr wrap="square">
            <a:spAutoFit/>
          </a:bodyPr>
          <a:lstStyle/>
          <a:p>
            <a:pPr algn="just"/>
            <a:r>
              <a:rPr lang="es-ES" sz="1600" dirty="0">
                <a:latin typeface="Century Gothic" panose="020B0502020202020204" pitchFamily="34" charset="0"/>
                <a:ea typeface="+mj-ea"/>
                <a:cs typeface="+mj-cs"/>
              </a:rPr>
              <a:t>Cataluña registra una incidencia casi absoluta del jabalí en los accidentes con animales cinegéticos (90%), siendo casi inexistente la presencia del resto de animales cinegéticos.</a:t>
            </a:r>
          </a:p>
          <a:p>
            <a:pPr algn="just"/>
            <a:r>
              <a:rPr lang="es-ES" sz="1600" dirty="0">
                <a:latin typeface="Century Gothic" panose="020B0502020202020204" pitchFamily="34" charset="0"/>
                <a:ea typeface="+mj-ea"/>
                <a:cs typeface="+mj-cs"/>
              </a:rPr>
              <a:t>El periodo de caza de jabalís (septiembre a marzo) coincide con el aumento de la siniestralidad (93%).</a:t>
            </a:r>
          </a:p>
        </p:txBody>
      </p:sp>
      <p:graphicFrame>
        <p:nvGraphicFramePr>
          <p:cNvPr id="9" name="5 Gráfico"/>
          <p:cNvGraphicFramePr>
            <a:graphicFrameLocks/>
          </p:cNvGraphicFramePr>
          <p:nvPr>
            <p:extLst>
              <p:ext uri="{D42A27DB-BD31-4B8C-83A1-F6EECF244321}">
                <p14:modId xmlns:p14="http://schemas.microsoft.com/office/powerpoint/2010/main" val="855238492"/>
              </p:ext>
            </p:extLst>
          </p:nvPr>
        </p:nvGraphicFramePr>
        <p:xfrm>
          <a:off x="2433637" y="3814167"/>
          <a:ext cx="4276725" cy="2686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6428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1022871"/>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a:solidFill>
                  <a:schemeClr val="tx2">
                    <a:lumMod val="75000"/>
                  </a:schemeClr>
                </a:solidFill>
                <a:latin typeface="Century Gothic" panose="020B0502020202020204" pitchFamily="34" charset="0"/>
              </a:rPr>
              <a:t>Días de la semana con mayor siniestralidad por animales</a:t>
            </a:r>
          </a:p>
        </p:txBody>
      </p:sp>
      <p:sp>
        <p:nvSpPr>
          <p:cNvPr id="7" name="8 Título"/>
          <p:cNvSpPr txBox="1">
            <a:spLocks/>
          </p:cNvSpPr>
          <p:nvPr/>
        </p:nvSpPr>
        <p:spPr>
          <a:xfrm>
            <a:off x="585682" y="404664"/>
            <a:ext cx="7939947"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1600" dirty="0" smtClean="0">
                <a:latin typeface="Century Gothic" panose="020B0502020202020204" pitchFamily="34" charset="0"/>
              </a:rPr>
              <a:t>De </a:t>
            </a:r>
            <a:r>
              <a:rPr lang="es-ES" sz="1600" dirty="0">
                <a:latin typeface="Century Gothic" panose="020B0502020202020204" pitchFamily="34" charset="0"/>
              </a:rPr>
              <a:t>viernes a lunes se registra de media un incremento del 17% de accidentes respecto a la media del resto de días</a:t>
            </a:r>
            <a:r>
              <a:rPr lang="es-ES" sz="1600" dirty="0" smtClean="0">
                <a:latin typeface="Century Gothic" panose="020B0502020202020204" pitchFamily="34" charset="0"/>
              </a:rPr>
              <a:t>.</a:t>
            </a:r>
          </a:p>
          <a:p>
            <a:pPr algn="just"/>
            <a:r>
              <a:rPr lang="es-ES" sz="1600" dirty="0" smtClean="0">
                <a:latin typeface="Century Gothic" panose="020B0502020202020204" pitchFamily="34" charset="0"/>
              </a:rPr>
              <a:t> </a:t>
            </a:r>
            <a:endParaRPr lang="es-ES" sz="1600" dirty="0">
              <a:latin typeface="Century Gothic" panose="020B0502020202020204" pitchFamily="34" charset="0"/>
            </a:endParaRPr>
          </a:p>
          <a:p>
            <a:pPr algn="just"/>
            <a:r>
              <a:rPr lang="es-ES" sz="1600" dirty="0">
                <a:latin typeface="Century Gothic" panose="020B0502020202020204" pitchFamily="34" charset="0"/>
              </a:rPr>
              <a:t>La diferencia entre el peor día de la semana (domingo) y el mejor (martes) es del 27%. </a:t>
            </a:r>
          </a:p>
        </p:txBody>
      </p:sp>
      <p:graphicFrame>
        <p:nvGraphicFramePr>
          <p:cNvPr id="11" name="1 Gráfico"/>
          <p:cNvGraphicFramePr>
            <a:graphicFrameLocks/>
          </p:cNvGraphicFramePr>
          <p:nvPr>
            <p:extLst>
              <p:ext uri="{D42A27DB-BD31-4B8C-83A1-F6EECF244321}">
                <p14:modId xmlns:p14="http://schemas.microsoft.com/office/powerpoint/2010/main" val="620544862"/>
              </p:ext>
            </p:extLst>
          </p:nvPr>
        </p:nvGraphicFramePr>
        <p:xfrm>
          <a:off x="1104900" y="3573016"/>
          <a:ext cx="6934200"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8624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1022871"/>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a:solidFill>
                  <a:schemeClr val="tx2">
                    <a:lumMod val="75000"/>
                  </a:schemeClr>
                </a:solidFill>
                <a:latin typeface="Century Gothic" panose="020B0502020202020204" pitchFamily="34" charset="0"/>
              </a:rPr>
              <a:t>Horas del día con mayor siniestralidad por animales</a:t>
            </a:r>
          </a:p>
        </p:txBody>
      </p:sp>
      <p:sp>
        <p:nvSpPr>
          <p:cNvPr id="7" name="8 Título"/>
          <p:cNvSpPr txBox="1">
            <a:spLocks/>
          </p:cNvSpPr>
          <p:nvPr/>
        </p:nvSpPr>
        <p:spPr>
          <a:xfrm>
            <a:off x="585682" y="404664"/>
            <a:ext cx="7939947"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1600" dirty="0">
                <a:latin typeface="Century Gothic" panose="020B0502020202020204" pitchFamily="34" charset="0"/>
              </a:rPr>
              <a:t>El tramo de 0 horas a 7 de la mañana, a pesar de ser una franja horaria con menos concentración de tráfico, registra 1 de cada 4 accidentes con animales. Situación similar se produce en el tramo de las dos últimas horas del día, que registra el 12% de los accidentes en unas horas de poco tráfico.</a:t>
            </a:r>
          </a:p>
        </p:txBody>
      </p:sp>
      <p:graphicFrame>
        <p:nvGraphicFramePr>
          <p:cNvPr id="6" name="1 Gráfico"/>
          <p:cNvGraphicFramePr>
            <a:graphicFrameLocks/>
          </p:cNvGraphicFramePr>
          <p:nvPr>
            <p:extLst>
              <p:ext uri="{D42A27DB-BD31-4B8C-83A1-F6EECF244321}">
                <p14:modId xmlns:p14="http://schemas.microsoft.com/office/powerpoint/2010/main" val="2369088430"/>
              </p:ext>
            </p:extLst>
          </p:nvPr>
        </p:nvGraphicFramePr>
        <p:xfrm>
          <a:off x="1874320" y="3645024"/>
          <a:ext cx="5295900" cy="2728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876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1022871"/>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smtClean="0">
                <a:solidFill>
                  <a:schemeClr val="tx2">
                    <a:lumMod val="75000"/>
                  </a:schemeClr>
                </a:solidFill>
                <a:latin typeface="Century Gothic" panose="020B0502020202020204" pitchFamily="34" charset="0"/>
              </a:rPr>
              <a:t>Conclusiones</a:t>
            </a:r>
            <a:endParaRPr lang="es-ES" altLang="es-ES" sz="2400" dirty="0">
              <a:solidFill>
                <a:schemeClr val="tx2">
                  <a:lumMod val="75000"/>
                </a:schemeClr>
              </a:solidFill>
              <a:latin typeface="Century Gothic" panose="020B0502020202020204" pitchFamily="34" charset="0"/>
            </a:endParaRPr>
          </a:p>
        </p:txBody>
      </p:sp>
      <p:sp>
        <p:nvSpPr>
          <p:cNvPr id="7" name="8 Título"/>
          <p:cNvSpPr txBox="1">
            <a:spLocks/>
          </p:cNvSpPr>
          <p:nvPr/>
        </p:nvSpPr>
        <p:spPr>
          <a:xfrm>
            <a:off x="664501" y="1628800"/>
            <a:ext cx="7939947"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Wingdings" panose="05000000000000000000" pitchFamily="2" charset="2"/>
              <a:buChar char="ü"/>
            </a:pPr>
            <a:r>
              <a:rPr lang="es-ES_tradnl" altLang="es-ES" sz="1600" dirty="0">
                <a:latin typeface="Century Gothic" pitchFamily="34" charset="0"/>
                <a:cs typeface="Arabic Typesetting" panose="03020402040406030203" pitchFamily="66" charset="-78"/>
              </a:rPr>
              <a:t>El </a:t>
            </a:r>
            <a:r>
              <a:rPr lang="es-ES_tradnl" altLang="es-ES" sz="1600" b="1" dirty="0">
                <a:latin typeface="Century Gothic" pitchFamily="34" charset="0"/>
                <a:cs typeface="Arabic Typesetting" panose="03020402040406030203" pitchFamily="66" charset="-78"/>
              </a:rPr>
              <a:t>jabalí, </a:t>
            </a:r>
            <a:r>
              <a:rPr lang="es-ES_tradnl" altLang="es-ES" sz="1600" dirty="0">
                <a:latin typeface="Century Gothic" pitchFamily="34" charset="0"/>
                <a:cs typeface="Arabic Typesetting" panose="03020402040406030203" pitchFamily="66" charset="-78"/>
              </a:rPr>
              <a:t>el </a:t>
            </a:r>
            <a:r>
              <a:rPr lang="es-ES_tradnl" altLang="es-ES" sz="1600" b="1" dirty="0">
                <a:latin typeface="Century Gothic" pitchFamily="34" charset="0"/>
                <a:cs typeface="Arabic Typesetting" panose="03020402040406030203" pitchFamily="66" charset="-78"/>
              </a:rPr>
              <a:t>corzo y </a:t>
            </a:r>
            <a:r>
              <a:rPr lang="es-ES_tradnl" altLang="es-ES" sz="1600" dirty="0">
                <a:latin typeface="Century Gothic" pitchFamily="34" charset="0"/>
                <a:cs typeface="Arabic Typesetting" panose="03020402040406030203" pitchFamily="66" charset="-78"/>
              </a:rPr>
              <a:t>el</a:t>
            </a:r>
            <a:r>
              <a:rPr lang="es-ES_tradnl" altLang="es-ES" sz="1600" b="1" dirty="0">
                <a:latin typeface="Century Gothic" pitchFamily="34" charset="0"/>
                <a:cs typeface="Arabic Typesetting" panose="03020402040406030203" pitchFamily="66" charset="-78"/>
              </a:rPr>
              <a:t> canino </a:t>
            </a:r>
            <a:r>
              <a:rPr lang="es-ES_tradnl" altLang="es-ES" sz="1600" dirty="0">
                <a:latin typeface="Century Gothic" pitchFamily="34" charset="0"/>
                <a:cs typeface="Arabic Typesetting" panose="03020402040406030203" pitchFamily="66" charset="-78"/>
              </a:rPr>
              <a:t>son las  3 especies que provocan más del 80% de la siniestralidad producida por colisión con animales.</a:t>
            </a:r>
          </a:p>
          <a:p>
            <a:pPr algn="just"/>
            <a:endParaRPr lang="es-ES_tradnl" altLang="es-ES" sz="800" dirty="0">
              <a:latin typeface="Century Gothic" pitchFamily="34" charset="0"/>
              <a:cs typeface="Arabic Typesetting" panose="03020402040406030203" pitchFamily="66" charset="-78"/>
            </a:endParaRPr>
          </a:p>
          <a:p>
            <a:pPr marL="342900" indent="-342900" algn="just">
              <a:buFont typeface="Wingdings" panose="05000000000000000000" pitchFamily="2" charset="2"/>
              <a:buChar char="ü"/>
            </a:pPr>
            <a:r>
              <a:rPr lang="es-ES_tradnl" altLang="es-ES" sz="1600" b="1" dirty="0">
                <a:latin typeface="Century Gothic" pitchFamily="34" charset="0"/>
                <a:cs typeface="Arabic Typesetting" panose="03020402040406030203" pitchFamily="66" charset="-78"/>
              </a:rPr>
              <a:t>Burgos</a:t>
            </a:r>
            <a:r>
              <a:rPr lang="es-ES_tradnl" altLang="es-ES" sz="1600" dirty="0">
                <a:latin typeface="Century Gothic" pitchFamily="34" charset="0"/>
                <a:cs typeface="Arabic Typesetting" panose="03020402040406030203" pitchFamily="66" charset="-78"/>
              </a:rPr>
              <a:t> es la provincia donde se concentra el mayor número de accidentes por colisión con animales (7,3%),  siendo en su mayoría de tipo cinegético. Pontevedra registra el mayor número de accidentes por animales domésticos (8,5%).</a:t>
            </a:r>
          </a:p>
          <a:p>
            <a:pPr algn="just"/>
            <a:endParaRPr lang="es-ES_tradnl" altLang="es-ES" sz="800" dirty="0">
              <a:latin typeface="Century Gothic" pitchFamily="34" charset="0"/>
              <a:cs typeface="Arabic Typesetting" panose="03020402040406030203" pitchFamily="66" charset="-78"/>
            </a:endParaRPr>
          </a:p>
          <a:p>
            <a:pPr marL="342900" indent="-342900" algn="just">
              <a:buFont typeface="Wingdings" panose="05000000000000000000" pitchFamily="2" charset="2"/>
              <a:buChar char="ü"/>
            </a:pPr>
            <a:r>
              <a:rPr lang="es-ES_tradnl" altLang="es-ES" sz="1600" b="1" dirty="0">
                <a:latin typeface="Century Gothic" pitchFamily="34" charset="0"/>
                <a:cs typeface="Arabic Typesetting" panose="03020402040406030203" pitchFamily="66" charset="-78"/>
              </a:rPr>
              <a:t>Galicia, Castilla León y Cataluña </a:t>
            </a:r>
            <a:r>
              <a:rPr lang="es-ES_tradnl" altLang="es-ES" sz="1600" dirty="0">
                <a:latin typeface="Century Gothic" pitchFamily="34" charset="0"/>
                <a:cs typeface="Arabic Typesetting" panose="03020402040406030203" pitchFamily="66" charset="-78"/>
              </a:rPr>
              <a:t>son las 3 CCAA con mayor siniestralidad (en total 70%), y a su vez, donde se concentran las 10 provincias más afectadas por atropellos de animales cinegéticos (53,5%).</a:t>
            </a:r>
          </a:p>
          <a:p>
            <a:pPr algn="just"/>
            <a:endParaRPr lang="es-ES_tradnl" altLang="es-ES" sz="800" dirty="0">
              <a:latin typeface="Century Gothic" pitchFamily="34" charset="0"/>
              <a:cs typeface="Arabic Typesetting" panose="03020402040406030203" pitchFamily="66" charset="-78"/>
            </a:endParaRPr>
          </a:p>
          <a:p>
            <a:pPr marL="342900" indent="-342900" algn="just">
              <a:buFont typeface="Wingdings" panose="05000000000000000000" pitchFamily="2" charset="2"/>
              <a:buChar char="ü"/>
            </a:pPr>
            <a:r>
              <a:rPr lang="es-ES_tradnl" altLang="es-ES" sz="1600" b="1" dirty="0">
                <a:latin typeface="Century Gothic" pitchFamily="34" charset="0"/>
                <a:cs typeface="Arabic Typesetting" panose="03020402040406030203" pitchFamily="66" charset="-78"/>
              </a:rPr>
              <a:t>De viernes a lunes </a:t>
            </a:r>
            <a:r>
              <a:rPr lang="es-ES_tradnl" altLang="es-ES" sz="1600" dirty="0">
                <a:latin typeface="Century Gothic" pitchFamily="34" charset="0"/>
                <a:cs typeface="Arabic Typesetting" panose="03020402040406030203" pitchFamily="66" charset="-78"/>
              </a:rPr>
              <a:t>son los días con mayor concentración de accidentes, siendo el domingo el peor día y el martes el mejor.</a:t>
            </a:r>
          </a:p>
          <a:p>
            <a:pPr algn="just"/>
            <a:endParaRPr lang="es-ES_tradnl" altLang="es-ES" sz="800" dirty="0">
              <a:latin typeface="Century Gothic" pitchFamily="34" charset="0"/>
              <a:cs typeface="Arabic Typesetting" panose="03020402040406030203" pitchFamily="66" charset="-78"/>
            </a:endParaRPr>
          </a:p>
          <a:p>
            <a:pPr marL="342900" indent="-342900" algn="just">
              <a:buFont typeface="Wingdings" panose="05000000000000000000" pitchFamily="2" charset="2"/>
              <a:buChar char="ü"/>
            </a:pPr>
            <a:r>
              <a:rPr lang="es-ES_tradnl" altLang="es-ES" sz="1600" b="1" dirty="0">
                <a:latin typeface="Century Gothic" pitchFamily="34" charset="0"/>
                <a:cs typeface="Arabic Typesetting" panose="03020402040406030203" pitchFamily="66" charset="-78"/>
              </a:rPr>
              <a:t>Entre las medianoche y las 7 de la mañana</a:t>
            </a:r>
            <a:r>
              <a:rPr lang="es-ES_tradnl" altLang="es-ES" sz="1600" dirty="0">
                <a:latin typeface="Century Gothic" pitchFamily="34" charset="0"/>
                <a:cs typeface="Arabic Typesetting" panose="03020402040406030203" pitchFamily="66" charset="-78"/>
              </a:rPr>
              <a:t>, a pesar de la menor circulación de vehículos, se registra el 25% de los accidentes por colisión animal</a:t>
            </a:r>
          </a:p>
        </p:txBody>
      </p:sp>
    </p:spTree>
    <p:extLst>
      <p:ext uri="{BB962C8B-B14F-4D97-AF65-F5344CB8AC3E}">
        <p14:creationId xmlns:p14="http://schemas.microsoft.com/office/powerpoint/2010/main" val="3186414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1022871"/>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smtClean="0">
                <a:solidFill>
                  <a:schemeClr val="tx2">
                    <a:lumMod val="75000"/>
                  </a:schemeClr>
                </a:solidFill>
                <a:latin typeface="Century Gothic" panose="020B0502020202020204" pitchFamily="34" charset="0"/>
              </a:rPr>
              <a:t>Conclusiones</a:t>
            </a:r>
            <a:endParaRPr lang="es-ES" altLang="es-ES" sz="2400" dirty="0">
              <a:solidFill>
                <a:schemeClr val="tx2">
                  <a:lumMod val="75000"/>
                </a:schemeClr>
              </a:solidFill>
              <a:latin typeface="Century Gothic" panose="020B0502020202020204" pitchFamily="34" charset="0"/>
            </a:endParaRPr>
          </a:p>
        </p:txBody>
      </p:sp>
      <p:sp>
        <p:nvSpPr>
          <p:cNvPr id="7" name="8 Título"/>
          <p:cNvSpPr txBox="1">
            <a:spLocks/>
          </p:cNvSpPr>
          <p:nvPr/>
        </p:nvSpPr>
        <p:spPr>
          <a:xfrm>
            <a:off x="664501" y="1628800"/>
            <a:ext cx="7939947"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Wingdings" panose="05000000000000000000" pitchFamily="2" charset="2"/>
              <a:buChar char="ü"/>
            </a:pPr>
            <a:r>
              <a:rPr lang="es-ES" altLang="es-ES" sz="1600" b="1" dirty="0">
                <a:latin typeface="Century Gothic" pitchFamily="34" charset="0"/>
                <a:cs typeface="Arabic Typesetting" panose="03020402040406030203" pitchFamily="66" charset="-78"/>
              </a:rPr>
              <a:t>Reducir la velocidad, </a:t>
            </a:r>
            <a:r>
              <a:rPr lang="es-ES" altLang="es-ES" sz="1600" dirty="0">
                <a:latin typeface="Century Gothic" pitchFamily="34" charset="0"/>
                <a:cs typeface="Arabic Typesetting" panose="03020402040406030203" pitchFamily="66" charset="-78"/>
              </a:rPr>
              <a:t>para tener una mayor capacidad de reacción ante cualquier imprevisto. La colisiones con animales son más frecuentes en noches despejadas y claras y en tramos rectos y largos, cuando los conductores tienden a aumentar su velocidad. Además, hacer sonar el claxon repetidas veces con objeto de ahuyentarlos. Conviene recordar que el comportamiento de los animales en estas situaciones es impredecible</a:t>
            </a:r>
          </a:p>
          <a:p>
            <a:pPr marL="342900" indent="-342900" algn="just">
              <a:buFont typeface="Wingdings" panose="05000000000000000000" pitchFamily="2" charset="2"/>
              <a:buChar char="ü"/>
            </a:pPr>
            <a:endParaRPr lang="es-ES" altLang="es-ES" sz="1600" dirty="0">
              <a:latin typeface="Century Gothic" pitchFamily="34" charset="0"/>
              <a:cs typeface="Arabic Typesetting" panose="03020402040406030203" pitchFamily="66" charset="-78"/>
            </a:endParaRPr>
          </a:p>
          <a:p>
            <a:pPr marL="342900" indent="-342900" algn="just">
              <a:buFont typeface="Wingdings" panose="05000000000000000000" pitchFamily="2" charset="2"/>
              <a:buChar char="ü"/>
            </a:pPr>
            <a:r>
              <a:rPr lang="es-ES" altLang="es-ES" sz="1600" dirty="0">
                <a:latin typeface="Century Gothic" pitchFamily="34" charset="0"/>
                <a:cs typeface="Arabic Typesetting" panose="03020402040406030203" pitchFamily="66" charset="-78"/>
              </a:rPr>
              <a:t>En zonas en las que hay riesgo de que crucen animales por la vía, conviene practicar una </a:t>
            </a:r>
            <a:r>
              <a:rPr lang="es-ES" altLang="es-ES" sz="1600" b="1" dirty="0">
                <a:latin typeface="Century Gothic" pitchFamily="34" charset="0"/>
                <a:cs typeface="Arabic Typesetting" panose="03020402040406030203" pitchFamily="66" charset="-78"/>
              </a:rPr>
              <a:t>conducción defensiva </a:t>
            </a:r>
            <a:r>
              <a:rPr lang="es-ES" altLang="es-ES" sz="1600" dirty="0">
                <a:latin typeface="Century Gothic" pitchFamily="34" charset="0"/>
                <a:cs typeface="Arabic Typesetting" panose="03020402040406030203" pitchFamily="66" charset="-78"/>
              </a:rPr>
              <a:t>y estar atento a cualquier señal (movimiento, brillo, etc.) que pueda indicar la presencia de un animal en las proximidades. Conviene estar alerta tanto a derecha como a izquierda (la tendencia natural es fijarse más en el lado derecho) pero los animales pueden aproximarse desde ambas partes.  </a:t>
            </a:r>
          </a:p>
          <a:p>
            <a:pPr marL="342900" indent="-342900" algn="just">
              <a:buFont typeface="Wingdings" panose="05000000000000000000" pitchFamily="2" charset="2"/>
              <a:buChar char="ü"/>
            </a:pPr>
            <a:endParaRPr lang="es-ES" altLang="es-ES" sz="1600" dirty="0">
              <a:latin typeface="Century Gothic" pitchFamily="34" charset="0"/>
              <a:cs typeface="Arabic Typesetting" panose="03020402040406030203" pitchFamily="66" charset="-78"/>
            </a:endParaRPr>
          </a:p>
          <a:p>
            <a:pPr marL="342900" indent="-342900" algn="just">
              <a:buFont typeface="Wingdings" panose="05000000000000000000" pitchFamily="2" charset="2"/>
              <a:buChar char="ü"/>
            </a:pPr>
            <a:r>
              <a:rPr lang="es-ES" altLang="es-ES" sz="1600" b="1" dirty="0">
                <a:latin typeface="Century Gothic" pitchFamily="34" charset="0"/>
                <a:cs typeface="Arabic Typesetting" panose="03020402040406030203" pitchFamily="66" charset="-78"/>
              </a:rPr>
              <a:t>Mantenimiento de luces y limpiaparabrisas</a:t>
            </a:r>
            <a:r>
              <a:rPr lang="es-ES" altLang="es-ES" sz="1600" dirty="0">
                <a:latin typeface="Century Gothic" pitchFamily="34" charset="0"/>
                <a:cs typeface="Arabic Typesetting" panose="03020402040406030203" pitchFamily="66" charset="-78"/>
              </a:rPr>
              <a:t>, en perfecto estado, llevar limpio el parabrisas y usar siempre el cinturón de seguridad. </a:t>
            </a:r>
          </a:p>
        </p:txBody>
      </p:sp>
    </p:spTree>
    <p:extLst>
      <p:ext uri="{BB962C8B-B14F-4D97-AF65-F5344CB8AC3E}">
        <p14:creationId xmlns:p14="http://schemas.microsoft.com/office/powerpoint/2010/main" val="2218195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1022871"/>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smtClean="0">
                <a:solidFill>
                  <a:schemeClr val="tx2">
                    <a:lumMod val="75000"/>
                  </a:schemeClr>
                </a:solidFill>
                <a:latin typeface="Century Gothic" panose="020B0502020202020204" pitchFamily="34" charset="0"/>
              </a:rPr>
              <a:t>Consejos de prevención</a:t>
            </a:r>
            <a:endParaRPr lang="es-ES" altLang="es-ES" sz="2400" dirty="0">
              <a:solidFill>
                <a:schemeClr val="tx2">
                  <a:lumMod val="75000"/>
                </a:schemeClr>
              </a:solidFill>
              <a:latin typeface="Century Gothic" panose="020B0502020202020204" pitchFamily="34" charset="0"/>
            </a:endParaRPr>
          </a:p>
        </p:txBody>
      </p:sp>
      <p:sp>
        <p:nvSpPr>
          <p:cNvPr id="7" name="8 Título"/>
          <p:cNvSpPr txBox="1">
            <a:spLocks/>
          </p:cNvSpPr>
          <p:nvPr/>
        </p:nvSpPr>
        <p:spPr>
          <a:xfrm>
            <a:off x="664501" y="1628800"/>
            <a:ext cx="7939947"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Wingdings" panose="05000000000000000000" pitchFamily="2" charset="2"/>
              <a:buChar char="ü"/>
            </a:pPr>
            <a:r>
              <a:rPr lang="es-ES" altLang="es-ES" sz="1600" b="1" dirty="0">
                <a:latin typeface="Century Gothic" pitchFamily="34" charset="0"/>
                <a:cs typeface="Arabic Typesetting" panose="03020402040406030203" pitchFamily="66" charset="-78"/>
              </a:rPr>
              <a:t>Hay que evitar </a:t>
            </a:r>
            <a:r>
              <a:rPr lang="es-ES" altLang="es-ES" sz="1600" b="1" dirty="0" err="1">
                <a:latin typeface="Century Gothic" pitchFamily="34" charset="0"/>
                <a:cs typeface="Arabic Typesetting" panose="03020402040406030203" pitchFamily="66" charset="-78"/>
              </a:rPr>
              <a:t>volantazos</a:t>
            </a:r>
            <a:r>
              <a:rPr lang="es-ES" altLang="es-ES" sz="1600" b="1" dirty="0">
                <a:latin typeface="Century Gothic" pitchFamily="34" charset="0"/>
                <a:cs typeface="Arabic Typesetting" panose="03020402040406030203" pitchFamily="66" charset="-78"/>
              </a:rPr>
              <a:t> y movimientos bruscos</a:t>
            </a:r>
            <a:r>
              <a:rPr lang="es-ES" altLang="es-ES" sz="1600" dirty="0">
                <a:latin typeface="Century Gothic" pitchFamily="34" charset="0"/>
                <a:cs typeface="Arabic Typesetting" panose="03020402040406030203" pitchFamily="66" charset="-78"/>
              </a:rPr>
              <a:t>: se puede perder el control del vehículo y provocar un accidente o salirse de la vía. Si la colisión con un animal es inevitable, se debe mantener la vista hacia donde se quiera llevar el vehículo (nunca mirar al animal), pisar el freno a fondo y tratar de chocar en ángulo (no frontalmente). Justo antes del impacto, es conveniente levantar el pie del freno para levantar el morro del vehículo y reducir las posibilidades de que el animal acabe estrellándose contra el parabrisas. </a:t>
            </a:r>
          </a:p>
          <a:p>
            <a:pPr marL="342900" indent="-342900" algn="just">
              <a:buFont typeface="Wingdings" panose="05000000000000000000" pitchFamily="2" charset="2"/>
              <a:buChar char="ü"/>
            </a:pPr>
            <a:endParaRPr lang="es-ES" altLang="es-ES" sz="1600" dirty="0">
              <a:latin typeface="Century Gothic" pitchFamily="34" charset="0"/>
              <a:cs typeface="Arabic Typesetting" panose="03020402040406030203" pitchFamily="66" charset="-78"/>
            </a:endParaRPr>
          </a:p>
          <a:p>
            <a:pPr marL="342900" indent="-342900" algn="just">
              <a:buFont typeface="Wingdings" panose="05000000000000000000" pitchFamily="2" charset="2"/>
              <a:buChar char="ü"/>
            </a:pPr>
            <a:r>
              <a:rPr lang="es-ES" altLang="es-ES" sz="1600" dirty="0">
                <a:latin typeface="Century Gothic" pitchFamily="34" charset="0"/>
                <a:cs typeface="Arabic Typesetting" panose="03020402040406030203" pitchFamily="66" charset="-78"/>
              </a:rPr>
              <a:t>Tras chocar con un animal, hay que </a:t>
            </a:r>
            <a:r>
              <a:rPr lang="es-ES" altLang="es-ES" sz="1600" b="1" dirty="0">
                <a:latin typeface="Century Gothic" pitchFamily="34" charset="0"/>
                <a:cs typeface="Arabic Typesetting" panose="03020402040406030203" pitchFamily="66" charset="-78"/>
              </a:rPr>
              <a:t>detenerse en cuanto sea posible </a:t>
            </a:r>
            <a:r>
              <a:rPr lang="es-ES" altLang="es-ES" sz="1600" dirty="0">
                <a:latin typeface="Century Gothic" pitchFamily="34" charset="0"/>
                <a:cs typeface="Arabic Typesetting" panose="03020402040406030203" pitchFamily="66" charset="-78"/>
              </a:rPr>
              <a:t>en un lugar seguro, fuera de la calzada, señalizar la parada, ponernos el chaleco reflectante, comprobar el estado del vehículo y llamar a la Autoridad o sus Agentes para comunicar el hecho. No hay que acercarse nunca a los animales heridos. Posteriormente, debe contactarse con el seguro para comunicar los daños que haya podido sufrir el vehículo.</a:t>
            </a:r>
          </a:p>
        </p:txBody>
      </p:sp>
    </p:spTree>
    <p:extLst>
      <p:ext uri="{BB962C8B-B14F-4D97-AF65-F5344CB8AC3E}">
        <p14:creationId xmlns:p14="http://schemas.microsoft.com/office/powerpoint/2010/main" val="103023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715804" y="177281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1800" dirty="0">
                <a:latin typeface="Century Gothic" panose="020B0502020202020204" pitchFamily="34" charset="0"/>
              </a:rPr>
              <a:t>Dentro del Manifiesto Ponle Freno 2020 Cero Víctimas, el Centro de Estudios Ponle Freno-AXA de Seguridad Vial ha elaborado un nuevo informe sobre accidentes de tráfico provocados por animales en España. Se trata del tercer informe, como continuación de los elaborados en 2014 y posteriormente en 2015</a:t>
            </a:r>
            <a:r>
              <a:rPr lang="es-ES" sz="1800" dirty="0" smtClean="0">
                <a:latin typeface="Century Gothic" panose="020B0502020202020204" pitchFamily="34" charset="0"/>
              </a:rPr>
              <a:t>.</a:t>
            </a:r>
          </a:p>
          <a:p>
            <a:pPr algn="just"/>
            <a:endParaRPr lang="es-ES" sz="1800" dirty="0">
              <a:latin typeface="Century Gothic" panose="020B0502020202020204" pitchFamily="34" charset="0"/>
            </a:endParaRPr>
          </a:p>
          <a:p>
            <a:pPr algn="just"/>
            <a:endParaRPr lang="es-ES" sz="1800" dirty="0">
              <a:latin typeface="Century Gothic" panose="020B0502020202020204" pitchFamily="34" charset="0"/>
            </a:endParaRPr>
          </a:p>
          <a:p>
            <a:pPr algn="just"/>
            <a:r>
              <a:rPr lang="es-ES" sz="1800" dirty="0">
                <a:latin typeface="Century Gothic" panose="020B0502020202020204" pitchFamily="34" charset="0"/>
              </a:rPr>
              <a:t>Para el análisis, de este tercer estudio, se ha utilizado información procedente de la base de datos interna de AXA España, recogiendo el periodo comprendido entre el 1 de noviembre de 2015 y el 31 de octubre de 2017. En total se han analizado 6.667 accidentes provocados por colisión con animales. </a:t>
            </a:r>
          </a:p>
        </p:txBody>
      </p:sp>
      <p:sp>
        <p:nvSpPr>
          <p:cNvPr id="3" name="8 Título"/>
          <p:cNvSpPr txBox="1">
            <a:spLocks/>
          </p:cNvSpPr>
          <p:nvPr/>
        </p:nvSpPr>
        <p:spPr>
          <a:xfrm>
            <a:off x="683568" y="90872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smtClean="0">
                <a:solidFill>
                  <a:schemeClr val="tx2">
                    <a:lumMod val="75000"/>
                  </a:schemeClr>
                </a:solidFill>
                <a:latin typeface="Century Gothic" panose="020B0502020202020204" pitchFamily="34" charset="0"/>
              </a:rPr>
              <a:t>Ficha</a:t>
            </a:r>
            <a:r>
              <a:rPr lang="en-US" sz="2400" dirty="0" smtClean="0">
                <a:solidFill>
                  <a:schemeClr val="tx2">
                    <a:lumMod val="75000"/>
                  </a:schemeClr>
                </a:solidFill>
                <a:latin typeface="Century Gothic" panose="020B0502020202020204" pitchFamily="34" charset="0"/>
              </a:rPr>
              <a:t> </a:t>
            </a:r>
            <a:r>
              <a:rPr lang="en-US" sz="2400" dirty="0" err="1" smtClean="0">
                <a:solidFill>
                  <a:schemeClr val="tx2">
                    <a:lumMod val="75000"/>
                  </a:schemeClr>
                </a:solidFill>
                <a:latin typeface="Century Gothic" panose="020B0502020202020204" pitchFamily="34" charset="0"/>
              </a:rPr>
              <a:t>técnica</a:t>
            </a:r>
            <a:endParaRPr lang="es-ES" sz="2400"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809772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1600" dirty="0">
                <a:latin typeface="Century Gothic" panose="020B0502020202020204" pitchFamily="34" charset="0"/>
              </a:rPr>
              <a:t>El </a:t>
            </a:r>
            <a:r>
              <a:rPr lang="es-ES" sz="1600" b="1" dirty="0">
                <a:latin typeface="Century Gothic" panose="020B0502020202020204" pitchFamily="34" charset="0"/>
              </a:rPr>
              <a:t>Jabalí mantiene el primer puesto como el animal más peligroso</a:t>
            </a:r>
            <a:r>
              <a:rPr lang="es-ES" sz="1600" dirty="0">
                <a:latin typeface="Century Gothic" panose="020B0502020202020204" pitchFamily="34" charset="0"/>
              </a:rPr>
              <a:t>. El corzo y el perro intercambian posiciones, en el segundo y tercer escalón del podio. </a:t>
            </a:r>
            <a:endParaRPr lang="es-ES" sz="1600" dirty="0" smtClean="0">
              <a:latin typeface="Century Gothic" panose="020B0502020202020204" pitchFamily="34" charset="0"/>
            </a:endParaRPr>
          </a:p>
          <a:p>
            <a:pPr algn="just"/>
            <a:endParaRPr lang="es-ES" sz="1600" dirty="0">
              <a:latin typeface="Century Gothic" panose="020B0502020202020204" pitchFamily="34" charset="0"/>
            </a:endParaRPr>
          </a:p>
          <a:p>
            <a:pPr algn="just"/>
            <a:r>
              <a:rPr lang="es-ES" sz="1600" dirty="0">
                <a:latin typeface="Century Gothic" panose="020B0502020202020204" pitchFamily="34" charset="0"/>
              </a:rPr>
              <a:t>Se observa un </a:t>
            </a:r>
            <a:r>
              <a:rPr lang="es-ES" sz="1600" b="1" dirty="0">
                <a:latin typeface="Century Gothic" panose="020B0502020202020204" pitchFamily="34" charset="0"/>
              </a:rPr>
              <a:t>aumento de la siniestralidad </a:t>
            </a:r>
            <a:r>
              <a:rPr lang="es-ES" sz="1600" dirty="0">
                <a:latin typeface="Century Gothic" panose="020B0502020202020204" pitchFamily="34" charset="0"/>
              </a:rPr>
              <a:t>entre los 4 animales más peligrosos con respecto al Informe anterior (+2,5%).</a:t>
            </a:r>
          </a:p>
        </p:txBody>
      </p:sp>
      <p:sp>
        <p:nvSpPr>
          <p:cNvPr id="3" name="8 Título"/>
          <p:cNvSpPr txBox="1">
            <a:spLocks/>
          </p:cNvSpPr>
          <p:nvPr/>
        </p:nvSpPr>
        <p:spPr>
          <a:xfrm>
            <a:off x="683568" y="90872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a:solidFill>
                  <a:schemeClr val="tx2">
                    <a:lumMod val="75000"/>
                  </a:schemeClr>
                </a:solidFill>
                <a:latin typeface="Century Gothic" panose="020B0502020202020204" pitchFamily="34" charset="0"/>
              </a:rPr>
              <a:t>Top Ten de los animales más peligrosos</a:t>
            </a:r>
          </a:p>
        </p:txBody>
      </p:sp>
      <p:graphicFrame>
        <p:nvGraphicFramePr>
          <p:cNvPr id="4" name="3 Tabla"/>
          <p:cNvGraphicFramePr>
            <a:graphicFrameLocks noGrp="1"/>
          </p:cNvGraphicFramePr>
          <p:nvPr>
            <p:extLst>
              <p:ext uri="{D42A27DB-BD31-4B8C-83A1-F6EECF244321}">
                <p14:modId xmlns:p14="http://schemas.microsoft.com/office/powerpoint/2010/main" val="2381280298"/>
              </p:ext>
            </p:extLst>
          </p:nvPr>
        </p:nvGraphicFramePr>
        <p:xfrm>
          <a:off x="2880668" y="3573016"/>
          <a:ext cx="3378200" cy="2592705"/>
        </p:xfrm>
        <a:graphic>
          <a:graphicData uri="http://schemas.openxmlformats.org/drawingml/2006/table">
            <a:tbl>
              <a:tblPr/>
              <a:tblGrid>
                <a:gridCol w="988741"/>
                <a:gridCol w="408807"/>
                <a:gridCol w="519723"/>
                <a:gridCol w="1052122"/>
                <a:gridCol w="408807"/>
              </a:tblGrid>
              <a:tr h="266700">
                <a:tc gridSpan="4">
                  <a:txBody>
                    <a:bodyPr/>
                    <a:lstStyle/>
                    <a:p>
                      <a:pPr algn="ctr" rtl="0" fontAlgn="ctr"/>
                      <a:r>
                        <a:rPr lang="es-ES" sz="1200" b="1" i="0" u="none" strike="noStrike" dirty="0">
                          <a:solidFill>
                            <a:schemeClr val="bg1"/>
                          </a:solidFill>
                          <a:effectLst/>
                          <a:latin typeface="Century Gothic" pitchFamily="34" charset="0"/>
                        </a:rPr>
                        <a:t>               ANIMALES MÁS PELIGROSOS</a:t>
                      </a:r>
                    </a:p>
                  </a:txBody>
                  <a:tcPr marL="9525" marR="9525" marT="9525" marB="0" anchor="ctr">
                    <a:lnL>
                      <a:noFill/>
                    </a:lnL>
                    <a:lnR>
                      <a:noFill/>
                    </a:lnR>
                    <a:lnT>
                      <a:noFill/>
                    </a:lnT>
                    <a:lnB>
                      <a:noFill/>
                    </a:lnB>
                    <a:solidFill>
                      <a:srgbClr val="1F497D"/>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1100" b="0" i="0" u="none" strike="noStrike" dirty="0">
                          <a:solidFill>
                            <a:schemeClr val="bg1"/>
                          </a:solidFill>
                          <a:effectLst/>
                          <a:latin typeface="Century Gothic" pitchFamily="34" charset="0"/>
                        </a:rPr>
                        <a:t> </a:t>
                      </a:r>
                    </a:p>
                  </a:txBody>
                  <a:tcPr marL="9525" marR="9525" marT="9525" marB="0" anchor="b">
                    <a:lnL>
                      <a:noFill/>
                    </a:lnL>
                    <a:lnR>
                      <a:noFill/>
                    </a:lnR>
                    <a:lnT>
                      <a:noFill/>
                    </a:lnT>
                    <a:lnB>
                      <a:noFill/>
                    </a:lnB>
                    <a:solidFill>
                      <a:srgbClr val="1F497D"/>
                    </a:solidFill>
                  </a:tcPr>
                </a:tc>
              </a:tr>
              <a:tr h="266700">
                <a:tc>
                  <a:txBody>
                    <a:bodyPr/>
                    <a:lstStyle/>
                    <a:p>
                      <a:pPr algn="ctr" rtl="0" fontAlgn="ctr"/>
                      <a:r>
                        <a:rPr lang="es-ES" sz="1100" b="1" i="0" u="none" strike="noStrike" dirty="0">
                          <a:solidFill>
                            <a:srgbClr val="FFFFFF"/>
                          </a:solidFill>
                          <a:effectLst/>
                          <a:latin typeface="Century Gothic" pitchFamily="34" charset="0"/>
                        </a:rPr>
                        <a:t>ANIMAL</a:t>
                      </a:r>
                    </a:p>
                  </a:txBody>
                  <a:tcPr marL="9525" marR="9525" marT="9525" marB="0" anchor="ctr">
                    <a:lnL>
                      <a:noFill/>
                    </a:lnL>
                    <a:lnR>
                      <a:noFill/>
                    </a:lnR>
                    <a:lnT>
                      <a:noFill/>
                    </a:lnT>
                    <a:lnB w="12700" cap="flat" cmpd="sng" algn="ctr">
                      <a:solidFill>
                        <a:schemeClr val="bg1">
                          <a:lumMod val="65000"/>
                        </a:schemeClr>
                      </a:solidFill>
                      <a:prstDash val="solid"/>
                      <a:round/>
                      <a:headEnd type="none" w="med" len="med"/>
                      <a:tailEnd type="none" w="med" len="med"/>
                    </a:lnB>
                    <a:solidFill>
                      <a:srgbClr val="BC0000"/>
                    </a:solidFill>
                  </a:tcPr>
                </a:tc>
                <a:tc gridSpan="2">
                  <a:txBody>
                    <a:bodyPr/>
                    <a:lstStyle/>
                    <a:p>
                      <a:pPr algn="ctr" rtl="0" fontAlgn="ctr"/>
                      <a:r>
                        <a:rPr lang="es-ES" sz="1100" b="1" i="0" u="none" strike="noStrike" dirty="0">
                          <a:solidFill>
                            <a:srgbClr val="FFFFFF"/>
                          </a:solidFill>
                          <a:effectLst/>
                          <a:latin typeface="Century Gothic" pitchFamily="34" charset="0"/>
                        </a:rPr>
                        <a:t>RANKING</a:t>
                      </a:r>
                    </a:p>
                  </a:txBody>
                  <a:tcPr marL="9525" marR="9525" marT="9525" marB="0" anchor="ctr">
                    <a:lnL>
                      <a:noFill/>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solidFill>
                      <a:srgbClr val="BC0000"/>
                    </a:solidFill>
                  </a:tcPr>
                </a:tc>
                <a:tc hMerge="1">
                  <a:txBody>
                    <a:bodyPr/>
                    <a:lstStyle/>
                    <a:p>
                      <a:endParaRPr lang="es-ES"/>
                    </a:p>
                  </a:txBody>
                  <a:tcPr/>
                </a:tc>
                <a:tc gridSpan="2">
                  <a:txBody>
                    <a:bodyPr/>
                    <a:lstStyle/>
                    <a:p>
                      <a:pPr algn="ctr" rtl="0" fontAlgn="ctr"/>
                      <a:r>
                        <a:rPr lang="es-ES" sz="1100" b="1" i="0" u="none" strike="noStrike" dirty="0">
                          <a:solidFill>
                            <a:srgbClr val="FFFFFF"/>
                          </a:solidFill>
                          <a:effectLst/>
                          <a:latin typeface="Century Gothic" pitchFamily="34" charset="0"/>
                        </a:rPr>
                        <a:t>PORCENTAJES</a:t>
                      </a:r>
                    </a:p>
                  </a:txBody>
                  <a:tcPr marL="9525" marR="9525" marT="9525" marB="0" anchor="ctr">
                    <a:lnL w="12700" cap="flat" cmpd="sng" algn="ctr">
                      <a:solidFill>
                        <a:schemeClr val="bg1">
                          <a:lumMod val="7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solidFill>
                      <a:srgbClr val="BC0000"/>
                    </a:solidFill>
                  </a:tcPr>
                </a:tc>
                <a:tc hMerge="1">
                  <a:txBody>
                    <a:bodyPr/>
                    <a:lstStyle/>
                    <a:p>
                      <a:endParaRPr lang="es-ES"/>
                    </a:p>
                  </a:txBody>
                  <a:tcPr/>
                </a:tc>
              </a:tr>
              <a:tr h="190500">
                <a:tc>
                  <a:txBody>
                    <a:bodyPr/>
                    <a:lstStyle/>
                    <a:p>
                      <a:pPr algn="l" rtl="0" fontAlgn="b"/>
                      <a:r>
                        <a:rPr lang="es-ES" sz="1100" b="1" i="0" u="none" strike="noStrike" dirty="0">
                          <a:solidFill>
                            <a:srgbClr val="1F497D"/>
                          </a:solidFill>
                          <a:effectLst/>
                          <a:latin typeface="Century Gothic" pitchFamily="34" charset="0"/>
                        </a:rPr>
                        <a:t>Jabalí</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35,1%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B05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dirty="0">
                          <a:solidFill>
                            <a:srgbClr val="1F497D"/>
                          </a:solidFill>
                          <a:effectLst/>
                          <a:latin typeface="Century Gothic" pitchFamily="34" charset="0"/>
                        </a:rPr>
                        <a:t>Corzo</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1" i="0" u="none" strike="noStrike" dirty="0">
                          <a:solidFill>
                            <a:srgbClr val="00B05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24,9%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B05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dirty="0">
                          <a:solidFill>
                            <a:srgbClr val="1F497D"/>
                          </a:solidFill>
                          <a:effectLst/>
                          <a:latin typeface="Century Gothic" pitchFamily="34" charset="0"/>
                        </a:rPr>
                        <a:t>Canino</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FF000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22,3%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B05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Ciervo</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a:solidFill>
                            <a:srgbClr val="1F497D"/>
                          </a:solidFill>
                          <a:effectLst/>
                          <a:latin typeface="Century Gothic" pitchFamily="34" charset="0"/>
                        </a:rPr>
                        <a:t>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4,2%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1" i="0" u="none" strike="noStrike" dirty="0">
                          <a:solidFill>
                            <a:srgbClr val="00B05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Zorro</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B05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2,9%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Equino</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FF000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2,9%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0" i="0" u="none" strike="noStrike" dirty="0">
                          <a:solidFill>
                            <a:srgbClr val="FF000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dirty="0">
                          <a:solidFill>
                            <a:srgbClr val="1F497D"/>
                          </a:solidFill>
                          <a:effectLst/>
                          <a:latin typeface="Century Gothic" pitchFamily="34" charset="0"/>
                        </a:rPr>
                        <a:t>Gato</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a:solidFill>
                            <a:srgbClr val="1F497D"/>
                          </a:solidFill>
                          <a:effectLst/>
                          <a:latin typeface="Century Gothic" pitchFamily="34" charset="0"/>
                        </a:rPr>
                        <a:t>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2,0%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0" i="0" u="none" strike="noStrike" dirty="0">
                          <a:solidFill>
                            <a:srgbClr val="FF000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Ovino /Caprino</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B05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1,7%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Bobino</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FF000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1,4%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Liebre</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10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FF000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0,7%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s-ES" sz="1100" b="0" i="0" u="none" strike="noStrike" dirty="0">
                          <a:solidFill>
                            <a:srgbClr val="FF0000"/>
                          </a:solidFill>
                          <a:effectLst/>
                          <a:latin typeface="Century Gothic" pitchFamily="34" charset="0"/>
                        </a:rPr>
                        <a: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118273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806847"/>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a:solidFill>
                  <a:schemeClr val="tx2">
                    <a:lumMod val="75000"/>
                  </a:schemeClr>
                </a:solidFill>
                <a:latin typeface="Century Gothic" panose="020B0502020202020204" pitchFamily="34" charset="0"/>
              </a:rPr>
              <a:t>Provincias con más accidentes por animales cinegéticos</a:t>
            </a:r>
          </a:p>
        </p:txBody>
      </p:sp>
      <p:sp>
        <p:nvSpPr>
          <p:cNvPr id="7" name="8 Título"/>
          <p:cNvSpPr txBox="1">
            <a:spLocks/>
          </p:cNvSpPr>
          <p:nvPr/>
        </p:nvSpPr>
        <p:spPr>
          <a:xfrm>
            <a:off x="585682" y="116632"/>
            <a:ext cx="7939947"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600" dirty="0" smtClean="0">
              <a:latin typeface="Century Gothic" panose="020B0502020202020204" pitchFamily="34" charset="0"/>
            </a:endParaRPr>
          </a:p>
          <a:p>
            <a:pPr algn="just"/>
            <a:endParaRPr lang="es-ES" sz="1600" dirty="0">
              <a:latin typeface="Century Gothic" panose="020B0502020202020204" pitchFamily="34" charset="0"/>
            </a:endParaRPr>
          </a:p>
          <a:p>
            <a:pPr algn="just"/>
            <a:r>
              <a:rPr lang="es-ES" sz="1600" b="1" dirty="0" smtClean="0">
                <a:latin typeface="Century Gothic" panose="020B0502020202020204" pitchFamily="34" charset="0"/>
              </a:rPr>
              <a:t>Burgos</a:t>
            </a:r>
            <a:r>
              <a:rPr lang="es-ES" sz="1600" dirty="0" smtClean="0">
                <a:latin typeface="Century Gothic" panose="020B0502020202020204" pitchFamily="34" charset="0"/>
              </a:rPr>
              <a:t> </a:t>
            </a:r>
            <a:r>
              <a:rPr lang="es-ES" sz="1600" dirty="0">
                <a:latin typeface="Century Gothic" panose="020B0502020202020204" pitchFamily="34" charset="0"/>
              </a:rPr>
              <a:t>pasa de la segunda posición  a la primera, </a:t>
            </a:r>
            <a:r>
              <a:rPr lang="es-ES" sz="1600" b="1" dirty="0">
                <a:latin typeface="Century Gothic" panose="020B0502020202020204" pitchFamily="34" charset="0"/>
              </a:rPr>
              <a:t>situándose como la provincia con mayor siniestralidad </a:t>
            </a:r>
            <a:r>
              <a:rPr lang="es-ES" sz="1600" dirty="0">
                <a:latin typeface="Century Gothic" panose="020B0502020202020204" pitchFamily="34" charset="0"/>
              </a:rPr>
              <a:t>por animales cinegéticos (10%). </a:t>
            </a:r>
            <a:endParaRPr lang="es-ES" sz="1600" dirty="0" smtClean="0">
              <a:latin typeface="Century Gothic" panose="020B0502020202020204" pitchFamily="34" charset="0"/>
            </a:endParaRPr>
          </a:p>
          <a:p>
            <a:pPr algn="just"/>
            <a:endParaRPr lang="es-ES" sz="1600" dirty="0">
              <a:latin typeface="Century Gothic" panose="020B0502020202020204" pitchFamily="34" charset="0"/>
            </a:endParaRPr>
          </a:p>
          <a:p>
            <a:pPr algn="just"/>
            <a:r>
              <a:rPr lang="es-ES" sz="1600" dirty="0">
                <a:latin typeface="Century Gothic" panose="020B0502020202020204" pitchFamily="34" charset="0"/>
              </a:rPr>
              <a:t>Mejoran posiciones, y por tanto salen de este ranking: Guadalajara, Segovia, Huesca, Zaragoza y Palencia. Soria mejora, considerablemente, y pasa de ocupar el primer puesto, en el anterior Informe, a ocupar la octava posición. Por el contrario La Coruña, Lérida, Gerona, Zamora y Barcelona entran a formar parte del ranking.</a:t>
            </a:r>
          </a:p>
        </p:txBody>
      </p:sp>
      <p:graphicFrame>
        <p:nvGraphicFramePr>
          <p:cNvPr id="2" name="1 Tabla"/>
          <p:cNvGraphicFramePr>
            <a:graphicFrameLocks noGrp="1"/>
          </p:cNvGraphicFramePr>
          <p:nvPr>
            <p:extLst>
              <p:ext uri="{D42A27DB-BD31-4B8C-83A1-F6EECF244321}">
                <p14:modId xmlns:p14="http://schemas.microsoft.com/office/powerpoint/2010/main" val="3421983886"/>
              </p:ext>
            </p:extLst>
          </p:nvPr>
        </p:nvGraphicFramePr>
        <p:xfrm>
          <a:off x="3194112" y="3937992"/>
          <a:ext cx="2971799" cy="2438400"/>
        </p:xfrm>
        <a:graphic>
          <a:graphicData uri="http://schemas.openxmlformats.org/drawingml/2006/table">
            <a:tbl>
              <a:tblPr/>
              <a:tblGrid>
                <a:gridCol w="991659"/>
                <a:gridCol w="410013"/>
                <a:gridCol w="514900"/>
                <a:gridCol w="1055227"/>
              </a:tblGrid>
              <a:tr h="266700">
                <a:tc gridSpan="4">
                  <a:txBody>
                    <a:bodyPr/>
                    <a:lstStyle/>
                    <a:p>
                      <a:pPr marL="0" algn="ctr" defTabSz="914400" rtl="0" eaLnBrk="1" fontAlgn="ctr" latinLnBrk="0" hangingPunct="1"/>
                      <a:r>
                        <a:rPr lang="es-ES" sz="1100" b="1" i="0" u="none" strike="noStrike" kern="1200" dirty="0">
                          <a:solidFill>
                            <a:srgbClr val="FFFFFF"/>
                          </a:solidFill>
                          <a:effectLst/>
                          <a:latin typeface="Century Gothic" pitchFamily="34" charset="0"/>
                          <a:ea typeface="+mn-ea"/>
                          <a:cs typeface="+mn-cs"/>
                        </a:rPr>
                        <a:t>ANIMALES CINEGÉTICOS</a:t>
                      </a:r>
                    </a:p>
                  </a:txBody>
                  <a:tcPr marL="9525" marR="9525" marT="9525" marB="0" anchor="ctr">
                    <a:lnL>
                      <a:noFill/>
                    </a:lnL>
                    <a:lnR>
                      <a:noFill/>
                    </a:lnR>
                    <a:lnT>
                      <a:noFill/>
                    </a:lnT>
                    <a:lnB>
                      <a:noFill/>
                    </a:lnB>
                    <a:solidFill>
                      <a:srgbClr val="1F497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66700">
                <a:tc>
                  <a:txBody>
                    <a:bodyPr/>
                    <a:lstStyle/>
                    <a:p>
                      <a:pPr marL="0" algn="ctr" defTabSz="914400" rtl="0" eaLnBrk="1" fontAlgn="ctr" latinLnBrk="0" hangingPunct="1"/>
                      <a:r>
                        <a:rPr lang="es-ES" sz="1100" b="1" i="0" u="none" strike="noStrike" kern="1200" dirty="0">
                          <a:solidFill>
                            <a:srgbClr val="FFFFFF"/>
                          </a:solidFill>
                          <a:effectLst/>
                          <a:latin typeface="Century Gothic" pitchFamily="34" charset="0"/>
                          <a:ea typeface="+mn-ea"/>
                          <a:cs typeface="+mn-cs"/>
                        </a:rPr>
                        <a:t>PROVINCIA</a:t>
                      </a:r>
                    </a:p>
                  </a:txBody>
                  <a:tcPr marL="9525" marR="9525" marT="9525" marB="0" anchor="ctr">
                    <a:lnL>
                      <a:noFill/>
                    </a:lnL>
                    <a:lnR>
                      <a:noFill/>
                    </a:lnR>
                    <a:lnT>
                      <a:noFill/>
                    </a:lnT>
                    <a:lnB w="12700" cap="flat" cmpd="sng" algn="ctr">
                      <a:solidFill>
                        <a:schemeClr val="bg1">
                          <a:lumMod val="75000"/>
                        </a:schemeClr>
                      </a:solidFill>
                      <a:prstDash val="solid"/>
                      <a:round/>
                      <a:headEnd type="none" w="med" len="med"/>
                      <a:tailEnd type="none" w="med" len="med"/>
                    </a:lnB>
                    <a:solidFill>
                      <a:srgbClr val="BC0000"/>
                    </a:solidFill>
                  </a:tcPr>
                </a:tc>
                <a:tc gridSpan="2">
                  <a:txBody>
                    <a:bodyPr/>
                    <a:lstStyle/>
                    <a:p>
                      <a:pPr marL="0" algn="ctr" defTabSz="914400" rtl="0" eaLnBrk="1" fontAlgn="ctr" latinLnBrk="0" hangingPunct="1"/>
                      <a:r>
                        <a:rPr lang="es-ES" sz="1100" b="1" i="0" u="none" strike="noStrike" kern="1200" dirty="0">
                          <a:solidFill>
                            <a:srgbClr val="FFFFFF"/>
                          </a:solidFill>
                          <a:effectLst/>
                          <a:latin typeface="Century Gothic" pitchFamily="34" charset="0"/>
                          <a:ea typeface="+mn-ea"/>
                          <a:cs typeface="+mn-cs"/>
                        </a:rPr>
                        <a:t>     RANKING</a:t>
                      </a:r>
                    </a:p>
                  </a:txBody>
                  <a:tcPr marL="9525" marR="9525" marT="9525" marB="0" anchor="ctr">
                    <a:lnL>
                      <a:noFill/>
                    </a:lnL>
                    <a:lnR>
                      <a:noFill/>
                    </a:lnR>
                    <a:lnT>
                      <a:noFill/>
                    </a:lnT>
                    <a:lnB w="12700" cap="flat" cmpd="sng" algn="ctr">
                      <a:solidFill>
                        <a:schemeClr val="bg1">
                          <a:lumMod val="75000"/>
                        </a:schemeClr>
                      </a:solidFill>
                      <a:prstDash val="solid"/>
                      <a:round/>
                      <a:headEnd type="none" w="med" len="med"/>
                      <a:tailEnd type="none" w="med" len="med"/>
                    </a:lnB>
                    <a:solidFill>
                      <a:srgbClr val="BC0000"/>
                    </a:solidFill>
                  </a:tcPr>
                </a:tc>
                <a:tc hMerge="1">
                  <a:txBody>
                    <a:bodyPr/>
                    <a:lstStyle/>
                    <a:p>
                      <a:endParaRPr lang="es-ES"/>
                    </a:p>
                  </a:txBody>
                  <a:tcPr/>
                </a:tc>
                <a:tc>
                  <a:txBody>
                    <a:bodyPr/>
                    <a:lstStyle/>
                    <a:p>
                      <a:pPr marL="0" algn="ctr" defTabSz="914400" rtl="0" eaLnBrk="1" fontAlgn="ctr" latinLnBrk="0" hangingPunct="1"/>
                      <a:r>
                        <a:rPr lang="es-ES" sz="1100" b="1" i="0" u="none" strike="noStrike" kern="1200" dirty="0">
                          <a:solidFill>
                            <a:srgbClr val="FFFFFF"/>
                          </a:solidFill>
                          <a:effectLst/>
                          <a:latin typeface="Century Gothic" pitchFamily="34" charset="0"/>
                          <a:ea typeface="+mn-ea"/>
                          <a:cs typeface="+mn-cs"/>
                        </a:rPr>
                        <a:t>PORCENTAJES</a:t>
                      </a:r>
                    </a:p>
                  </a:txBody>
                  <a:tcPr marL="9525" marR="9525" marT="9525" marB="0" anchor="ctr">
                    <a:lnL>
                      <a:noFill/>
                    </a:lnL>
                    <a:lnR>
                      <a:noFill/>
                    </a:lnR>
                    <a:lnT>
                      <a:noFill/>
                    </a:lnT>
                    <a:lnB w="12700" cap="flat" cmpd="sng" algn="ctr">
                      <a:solidFill>
                        <a:schemeClr val="bg1">
                          <a:lumMod val="75000"/>
                        </a:schemeClr>
                      </a:solidFill>
                      <a:prstDash val="solid"/>
                      <a:round/>
                      <a:headEnd type="none" w="med" len="med"/>
                      <a:tailEnd type="none" w="med" len="med"/>
                    </a:lnB>
                    <a:solidFill>
                      <a:srgbClr val="BC0000"/>
                    </a:solidFill>
                  </a:tcPr>
                </a:tc>
              </a:tr>
              <a:tr h="190500">
                <a:tc>
                  <a:txBody>
                    <a:bodyPr/>
                    <a:lstStyle/>
                    <a:p>
                      <a:pPr algn="l" rtl="0" fontAlgn="b"/>
                      <a:r>
                        <a:rPr lang="es-ES" sz="1100" b="1" i="0" u="none" strike="noStrike" dirty="0">
                          <a:solidFill>
                            <a:srgbClr val="1F497D"/>
                          </a:solidFill>
                          <a:effectLst/>
                          <a:latin typeface="Century Gothic" pitchFamily="34" charset="0"/>
                        </a:rPr>
                        <a:t>Burgos</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s-ES" sz="1100" b="1" i="0" u="none" strike="noStrike" dirty="0">
                          <a:solidFill>
                            <a:srgbClr val="00B050"/>
                          </a:solidFill>
                          <a:effectLst/>
                          <a:latin typeface="Century Gothic" pitchFamily="34" charset="0"/>
                        </a:rPr>
                        <a:t>↑</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9,6%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León </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s-ES" sz="1100" b="1" i="0" u="none" strike="noStrike" dirty="0">
                          <a:solidFill>
                            <a:srgbClr val="00B050"/>
                          </a:solidFill>
                          <a:effectLst/>
                          <a:latin typeface="Century Gothic" pitchFamily="34" charset="0"/>
                        </a:rPr>
                        <a:t>↑</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6,5%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Orense</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s-ES" sz="1100" b="1" i="0" u="none" strike="noStrike" dirty="0">
                          <a:solidFill>
                            <a:srgbClr val="00B050"/>
                          </a:solidFill>
                          <a:effectLst/>
                          <a:latin typeface="Century Gothic" pitchFamily="34" charset="0"/>
                        </a:rPr>
                        <a:t>↑</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5,6%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La Coruña</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B050"/>
                          </a:solidFill>
                          <a:effectLst/>
                          <a:latin typeface="Century Gothic" pitchFamily="34" charset="0"/>
                        </a:rPr>
                        <a:t>↑</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5,2%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Lérida</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B050"/>
                          </a:solidFill>
                          <a:effectLst/>
                          <a:latin typeface="Century Gothic" pitchFamily="34" charset="0"/>
                        </a:rPr>
                        <a:t>↑</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4,9%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Lugo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B050"/>
                          </a:solidFill>
                          <a:effectLst/>
                          <a:latin typeface="Century Gothic" pitchFamily="34" charset="0"/>
                        </a:rPr>
                        <a:t>↑</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4,9%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Soria</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FF0000"/>
                          </a:solidFill>
                          <a:effectLst/>
                          <a:latin typeface="Century Gothic" pitchFamily="34" charset="0"/>
                        </a:rPr>
                        <a:t>↓</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4,8%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Gerona</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B050"/>
                          </a:solidFill>
                          <a:effectLst/>
                          <a:latin typeface="Century Gothic" pitchFamily="34" charset="0"/>
                        </a:rPr>
                        <a:t>↑</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4,0%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Zamora</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B050"/>
                          </a:solidFill>
                          <a:effectLst/>
                          <a:latin typeface="Century Gothic" pitchFamily="34" charset="0"/>
                        </a:rPr>
                        <a:t>↑</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4,0%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Barcelona</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B050"/>
                          </a:solidFill>
                          <a:effectLst/>
                          <a:latin typeface="Century Gothic" pitchFamily="34" charset="0"/>
                        </a:rPr>
                        <a:t>↑</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4,0%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765461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806847"/>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a:solidFill>
                  <a:schemeClr val="tx2">
                    <a:lumMod val="75000"/>
                  </a:schemeClr>
                </a:solidFill>
                <a:latin typeface="Century Gothic" panose="020B0502020202020204" pitchFamily="34" charset="0"/>
              </a:rPr>
              <a:t>Provincias con más accidentes por animales domésticos</a:t>
            </a:r>
          </a:p>
        </p:txBody>
      </p:sp>
      <p:sp>
        <p:nvSpPr>
          <p:cNvPr id="7" name="8 Título"/>
          <p:cNvSpPr txBox="1">
            <a:spLocks/>
          </p:cNvSpPr>
          <p:nvPr/>
        </p:nvSpPr>
        <p:spPr>
          <a:xfrm>
            <a:off x="611560" y="99380"/>
            <a:ext cx="7939947"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600" dirty="0" smtClean="0">
              <a:latin typeface="Century Gothic" panose="020B0502020202020204" pitchFamily="34" charset="0"/>
            </a:endParaRPr>
          </a:p>
          <a:p>
            <a:pPr algn="just"/>
            <a:endParaRPr lang="es-ES" sz="1600" dirty="0">
              <a:latin typeface="Century Gothic" panose="020B0502020202020204" pitchFamily="34" charset="0"/>
            </a:endParaRPr>
          </a:p>
          <a:p>
            <a:pPr algn="just"/>
            <a:r>
              <a:rPr lang="es-ES" sz="1600" dirty="0" smtClean="0">
                <a:latin typeface="Century Gothic" panose="020B0502020202020204" pitchFamily="34" charset="0"/>
              </a:rPr>
              <a:t>Al </a:t>
            </a:r>
            <a:r>
              <a:rPr lang="es-ES" sz="1600" dirty="0">
                <a:latin typeface="Century Gothic" panose="020B0502020202020204" pitchFamily="34" charset="0"/>
              </a:rPr>
              <a:t>analizar la siniestralidad por animales domésticos, observamos que </a:t>
            </a:r>
            <a:r>
              <a:rPr lang="es-ES" sz="1600" b="1" dirty="0">
                <a:latin typeface="Century Gothic" panose="020B0502020202020204" pitchFamily="34" charset="0"/>
              </a:rPr>
              <a:t>Pontevedra pasa de no encontrarse en el top ten de colisiones por animales cinegéticos a encabezar el ranking por animales domésticos</a:t>
            </a:r>
            <a:r>
              <a:rPr lang="es-ES" sz="1600" dirty="0">
                <a:latin typeface="Century Gothic" panose="020B0502020202020204" pitchFamily="34" charset="0"/>
              </a:rPr>
              <a:t> (8,5% de siniestralidad). </a:t>
            </a:r>
            <a:endParaRPr lang="es-ES" sz="1600" dirty="0" smtClean="0">
              <a:latin typeface="Century Gothic" panose="020B0502020202020204" pitchFamily="34" charset="0"/>
            </a:endParaRPr>
          </a:p>
          <a:p>
            <a:pPr algn="just"/>
            <a:endParaRPr lang="es-ES" sz="1600" dirty="0">
              <a:latin typeface="Century Gothic" panose="020B0502020202020204" pitchFamily="34" charset="0"/>
            </a:endParaRPr>
          </a:p>
          <a:p>
            <a:pPr algn="just"/>
            <a:r>
              <a:rPr lang="es-ES" sz="1600" dirty="0">
                <a:latin typeface="Century Gothic" panose="020B0502020202020204" pitchFamily="34" charset="0"/>
              </a:rPr>
              <a:t>Murcia, Las Palmas, Cantabria, Baleares y Granada son las otras provincias que no encontramos en las colisiones por animales cinegéticos, pero sí por domésticos.</a:t>
            </a:r>
          </a:p>
        </p:txBody>
      </p:sp>
      <p:graphicFrame>
        <p:nvGraphicFramePr>
          <p:cNvPr id="4" name="3 Tabla"/>
          <p:cNvGraphicFramePr>
            <a:graphicFrameLocks noGrp="1"/>
          </p:cNvGraphicFramePr>
          <p:nvPr>
            <p:extLst>
              <p:ext uri="{D42A27DB-BD31-4B8C-83A1-F6EECF244321}">
                <p14:modId xmlns:p14="http://schemas.microsoft.com/office/powerpoint/2010/main" val="250068190"/>
              </p:ext>
            </p:extLst>
          </p:nvPr>
        </p:nvGraphicFramePr>
        <p:xfrm>
          <a:off x="3027406" y="3937992"/>
          <a:ext cx="3089188" cy="2438400"/>
        </p:xfrm>
        <a:graphic>
          <a:graphicData uri="http://schemas.openxmlformats.org/drawingml/2006/table">
            <a:tbl>
              <a:tblPr/>
              <a:tblGrid>
                <a:gridCol w="1023886"/>
                <a:gridCol w="1083494"/>
                <a:gridCol w="981808"/>
              </a:tblGrid>
              <a:tr h="266700">
                <a:tc gridSpan="3">
                  <a:txBody>
                    <a:bodyPr/>
                    <a:lstStyle/>
                    <a:p>
                      <a:pPr algn="ctr" rtl="0" fontAlgn="ctr"/>
                      <a:r>
                        <a:rPr lang="es-ES" sz="1100" b="1" i="0" u="none" strike="noStrike" kern="1200" dirty="0">
                          <a:solidFill>
                            <a:schemeClr val="bg1"/>
                          </a:solidFill>
                          <a:effectLst/>
                          <a:latin typeface="Century Gothic" pitchFamily="34" charset="0"/>
                          <a:ea typeface="+mn-ea"/>
                          <a:cs typeface="+mn-cs"/>
                        </a:rPr>
                        <a:t>ANIMALES</a:t>
                      </a:r>
                      <a:r>
                        <a:rPr lang="es-ES" sz="1200" b="1" i="0" u="none" strike="noStrike" dirty="0">
                          <a:solidFill>
                            <a:schemeClr val="bg1"/>
                          </a:solidFill>
                          <a:effectLst/>
                          <a:latin typeface="Century Gothic" pitchFamily="34" charset="0"/>
                        </a:rPr>
                        <a:t> DOMÉSTICOS</a:t>
                      </a:r>
                    </a:p>
                  </a:txBody>
                  <a:tcPr marL="9525" marR="9525" marT="9525" marB="0" anchor="ctr">
                    <a:lnL>
                      <a:noFill/>
                    </a:lnL>
                    <a:lnR>
                      <a:noFill/>
                    </a:lnR>
                    <a:lnT>
                      <a:noFill/>
                    </a:lnT>
                    <a:lnB>
                      <a:noFill/>
                    </a:lnB>
                    <a:solidFill>
                      <a:srgbClr val="1F497D"/>
                    </a:solidFill>
                  </a:tcPr>
                </a:tc>
                <a:tc hMerge="1">
                  <a:txBody>
                    <a:bodyPr/>
                    <a:lstStyle/>
                    <a:p>
                      <a:endParaRPr lang="es-ES"/>
                    </a:p>
                  </a:txBody>
                  <a:tcPr/>
                </a:tc>
                <a:tc hMerge="1">
                  <a:txBody>
                    <a:bodyPr/>
                    <a:lstStyle/>
                    <a:p>
                      <a:endParaRPr lang="es-ES"/>
                    </a:p>
                  </a:txBody>
                  <a:tcPr/>
                </a:tc>
              </a:tr>
              <a:tr h="266700">
                <a:tc>
                  <a:txBody>
                    <a:bodyPr/>
                    <a:lstStyle/>
                    <a:p>
                      <a:pPr algn="ctr" rtl="0" fontAlgn="ctr"/>
                      <a:r>
                        <a:rPr lang="es-ES" sz="1100" b="1" i="0" u="none" strike="noStrike" dirty="0">
                          <a:solidFill>
                            <a:srgbClr val="FFFFFF"/>
                          </a:solidFill>
                          <a:effectLst/>
                          <a:latin typeface="Century Gothic" pitchFamily="34" charset="0"/>
                        </a:rPr>
                        <a:t>PROVINCIA</a:t>
                      </a:r>
                    </a:p>
                  </a:txBody>
                  <a:tcPr marL="9525" marR="9525" marT="9525" marB="0" anchor="ctr">
                    <a:lnL>
                      <a:noFill/>
                    </a:lnL>
                    <a:lnR>
                      <a:noFill/>
                    </a:lnR>
                    <a:lnT>
                      <a:noFill/>
                    </a:lnT>
                    <a:lnB w="12700" cap="flat" cmpd="sng" algn="ctr">
                      <a:solidFill>
                        <a:schemeClr val="bg1">
                          <a:lumMod val="65000"/>
                        </a:schemeClr>
                      </a:solidFill>
                      <a:prstDash val="solid"/>
                      <a:round/>
                      <a:headEnd type="none" w="med" len="med"/>
                      <a:tailEnd type="none" w="med" len="med"/>
                    </a:lnB>
                    <a:solidFill>
                      <a:srgbClr val="BC0000"/>
                    </a:solidFill>
                  </a:tcPr>
                </a:tc>
                <a:tc>
                  <a:txBody>
                    <a:bodyPr/>
                    <a:lstStyle/>
                    <a:p>
                      <a:pPr algn="ctr" rtl="0" fontAlgn="ctr"/>
                      <a:r>
                        <a:rPr lang="es-ES" sz="1100" b="1" i="0" u="none" strike="noStrike" dirty="0">
                          <a:solidFill>
                            <a:srgbClr val="FFFFFF"/>
                          </a:solidFill>
                          <a:effectLst/>
                          <a:latin typeface="Century Gothic" pitchFamily="34" charset="0"/>
                        </a:rPr>
                        <a:t>     RANKING</a:t>
                      </a:r>
                    </a:p>
                  </a:txBody>
                  <a:tcPr marL="9525" marR="9525" marT="9525" marB="0" anchor="ctr">
                    <a:lnL>
                      <a:noFill/>
                    </a:lnL>
                    <a:lnR>
                      <a:noFill/>
                    </a:lnR>
                    <a:lnT>
                      <a:noFill/>
                    </a:lnT>
                    <a:lnB w="12700" cap="flat" cmpd="sng" algn="ctr">
                      <a:solidFill>
                        <a:schemeClr val="bg1">
                          <a:lumMod val="65000"/>
                        </a:schemeClr>
                      </a:solidFill>
                      <a:prstDash val="solid"/>
                      <a:round/>
                      <a:headEnd type="none" w="med" len="med"/>
                      <a:tailEnd type="none" w="med" len="med"/>
                    </a:lnB>
                    <a:solidFill>
                      <a:srgbClr val="BC0000"/>
                    </a:solidFill>
                  </a:tcPr>
                </a:tc>
                <a:tc>
                  <a:txBody>
                    <a:bodyPr/>
                    <a:lstStyle/>
                    <a:p>
                      <a:pPr algn="ctr" rtl="0" fontAlgn="ctr"/>
                      <a:r>
                        <a:rPr lang="es-ES" sz="1100" b="1" i="0" u="none" strike="noStrike" dirty="0">
                          <a:solidFill>
                            <a:srgbClr val="FFFFFF"/>
                          </a:solidFill>
                          <a:effectLst/>
                          <a:latin typeface="Century Gothic" pitchFamily="34" charset="0"/>
                        </a:rPr>
                        <a:t>PORCENTAJES</a:t>
                      </a:r>
                    </a:p>
                  </a:txBody>
                  <a:tcPr marL="9525" marR="9525" marT="9525" marB="0" anchor="ctr">
                    <a:lnL>
                      <a:noFill/>
                    </a:lnL>
                    <a:lnR>
                      <a:noFill/>
                    </a:lnR>
                    <a:lnT>
                      <a:noFill/>
                    </a:lnT>
                    <a:lnB w="12700" cap="flat" cmpd="sng" algn="ctr">
                      <a:solidFill>
                        <a:schemeClr val="bg1">
                          <a:lumMod val="65000"/>
                        </a:schemeClr>
                      </a:solidFill>
                      <a:prstDash val="solid"/>
                      <a:round/>
                      <a:headEnd type="none" w="med" len="med"/>
                      <a:tailEnd type="none" w="med" len="med"/>
                    </a:lnB>
                    <a:solidFill>
                      <a:srgbClr val="BC0000"/>
                    </a:solidFill>
                  </a:tcPr>
                </a:tc>
              </a:tr>
              <a:tr h="190500">
                <a:tc>
                  <a:txBody>
                    <a:bodyPr/>
                    <a:lstStyle/>
                    <a:p>
                      <a:pPr algn="l" rtl="0" fontAlgn="b"/>
                      <a:r>
                        <a:rPr lang="es-ES" sz="1100" b="1" i="0" u="none" strike="noStrike" dirty="0">
                          <a:solidFill>
                            <a:srgbClr val="1F497D"/>
                          </a:solidFill>
                          <a:effectLst/>
                          <a:latin typeface="Century Gothic" pitchFamily="34" charset="0"/>
                        </a:rPr>
                        <a:t>Pontevedra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8,5%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La Coruña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8,1%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Murcia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5,3%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Lugo</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4,2%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Asturias</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3,5%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Lérida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3,5%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Las Palmas</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3,2%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Cantabria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3,2%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Baleares </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3,0%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rtl="0" fontAlgn="b"/>
                      <a:r>
                        <a:rPr lang="es-ES" sz="1100" b="1" i="0" u="none" strike="noStrike">
                          <a:solidFill>
                            <a:srgbClr val="1F497D"/>
                          </a:solidFill>
                          <a:effectLst/>
                          <a:latin typeface="Century Gothic" pitchFamily="34" charset="0"/>
                        </a:rPr>
                        <a:t>Granada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10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ctr"/>
                      <a:r>
                        <a:rPr lang="es-ES" sz="1100" b="1" i="0" u="none" strike="noStrike" dirty="0">
                          <a:solidFill>
                            <a:srgbClr val="1F497D"/>
                          </a:solidFill>
                          <a:effectLst/>
                          <a:latin typeface="Century Gothic" pitchFamily="34" charset="0"/>
                        </a:rPr>
                        <a:t>2,7%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102382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806847"/>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a:solidFill>
                  <a:schemeClr val="tx2">
                    <a:lumMod val="75000"/>
                  </a:schemeClr>
                </a:solidFill>
                <a:latin typeface="Century Gothic" panose="020B0502020202020204" pitchFamily="34" charset="0"/>
              </a:rPr>
              <a:t>Provincias con más accidentes por animales peligrosos</a:t>
            </a:r>
          </a:p>
        </p:txBody>
      </p:sp>
      <p:sp>
        <p:nvSpPr>
          <p:cNvPr id="7" name="8 Título"/>
          <p:cNvSpPr txBox="1">
            <a:spLocks/>
          </p:cNvSpPr>
          <p:nvPr/>
        </p:nvSpPr>
        <p:spPr>
          <a:xfrm>
            <a:off x="611560" y="99380"/>
            <a:ext cx="7939947"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1600" dirty="0">
                <a:latin typeface="Century Gothic" panose="020B0502020202020204" pitchFamily="34" charset="0"/>
              </a:rPr>
              <a:t>Si vemos la siniestralidad por animales más peligrosos (cinegéticos + domésticos) encontramos que </a:t>
            </a:r>
            <a:r>
              <a:rPr lang="es-ES" sz="1600" b="1" dirty="0">
                <a:latin typeface="Century Gothic" panose="020B0502020202020204" pitchFamily="34" charset="0"/>
              </a:rPr>
              <a:t>Burgos es la provincia española con mayor número (7,3%) de accidentes de tráfico por colisión contra animales </a:t>
            </a:r>
            <a:r>
              <a:rPr lang="es-ES" sz="1600" dirty="0">
                <a:latin typeface="Century Gothic" panose="020B0502020202020204" pitchFamily="34" charset="0"/>
              </a:rPr>
              <a:t>en general, siendo la mayoría de ellos contra animales cinegéticos (Burgos ni siquiera aparece entre el top ten de animales domésticos).</a:t>
            </a:r>
          </a:p>
        </p:txBody>
      </p:sp>
      <p:graphicFrame>
        <p:nvGraphicFramePr>
          <p:cNvPr id="2" name="1 Tabla"/>
          <p:cNvGraphicFramePr>
            <a:graphicFrameLocks noGrp="1"/>
          </p:cNvGraphicFramePr>
          <p:nvPr>
            <p:extLst>
              <p:ext uri="{D42A27DB-BD31-4B8C-83A1-F6EECF244321}">
                <p14:modId xmlns:p14="http://schemas.microsoft.com/office/powerpoint/2010/main" val="2062990058"/>
              </p:ext>
            </p:extLst>
          </p:nvPr>
        </p:nvGraphicFramePr>
        <p:xfrm>
          <a:off x="3059832" y="3645024"/>
          <a:ext cx="3102914" cy="2438400"/>
        </p:xfrm>
        <a:graphic>
          <a:graphicData uri="http://schemas.openxmlformats.org/drawingml/2006/table">
            <a:tbl>
              <a:tblPr/>
              <a:tblGrid>
                <a:gridCol w="1028435"/>
                <a:gridCol w="1088309"/>
                <a:gridCol w="986170"/>
              </a:tblGrid>
              <a:tr h="266700">
                <a:tc gridSpan="3">
                  <a:txBody>
                    <a:bodyPr/>
                    <a:lstStyle/>
                    <a:p>
                      <a:pPr algn="ctr" rtl="0" fontAlgn="ctr"/>
                      <a:r>
                        <a:rPr lang="es-ES" sz="1200" b="1" i="0" u="none" strike="noStrike" dirty="0">
                          <a:solidFill>
                            <a:schemeClr val="bg1"/>
                          </a:solidFill>
                          <a:effectLst/>
                          <a:latin typeface="Century Gothic" pitchFamily="34" charset="0"/>
                        </a:rPr>
                        <a:t>ANIMALES MÁS PELIGROSOS</a:t>
                      </a:r>
                    </a:p>
                  </a:txBody>
                  <a:tcPr marL="9525" marR="9525" marT="9525" marB="0" anchor="ctr">
                    <a:lnL>
                      <a:noFill/>
                    </a:lnL>
                    <a:lnR>
                      <a:noFill/>
                    </a:lnR>
                    <a:lnT>
                      <a:noFill/>
                    </a:lnT>
                    <a:lnB>
                      <a:noFill/>
                    </a:lnB>
                    <a:solidFill>
                      <a:srgbClr val="1F497D"/>
                    </a:solidFill>
                  </a:tcPr>
                </a:tc>
                <a:tc hMerge="1">
                  <a:txBody>
                    <a:bodyPr/>
                    <a:lstStyle/>
                    <a:p>
                      <a:endParaRPr lang="es-ES"/>
                    </a:p>
                  </a:txBody>
                  <a:tcPr/>
                </a:tc>
                <a:tc hMerge="1">
                  <a:txBody>
                    <a:bodyPr/>
                    <a:lstStyle/>
                    <a:p>
                      <a:endParaRPr lang="es-ES"/>
                    </a:p>
                  </a:txBody>
                  <a:tcPr/>
                </a:tc>
              </a:tr>
              <a:tr h="266700">
                <a:tc>
                  <a:txBody>
                    <a:bodyPr/>
                    <a:lstStyle/>
                    <a:p>
                      <a:pPr algn="ctr" rtl="0" fontAlgn="ctr"/>
                      <a:r>
                        <a:rPr lang="es-ES" sz="1100" b="1" i="0" u="none" strike="noStrike" dirty="0">
                          <a:solidFill>
                            <a:srgbClr val="FFFFFF"/>
                          </a:solidFill>
                          <a:effectLst/>
                          <a:latin typeface="Century Gothic" pitchFamily="34" charset="0"/>
                        </a:rPr>
                        <a:t>PROVINCIA</a:t>
                      </a:r>
                    </a:p>
                  </a:txBody>
                  <a:tcPr marL="9525" marR="9525" marT="9525" marB="0" anchor="ctr">
                    <a:lnL>
                      <a:noFill/>
                    </a:lnL>
                    <a:lnR>
                      <a:noFill/>
                    </a:lnR>
                    <a:lnT>
                      <a:noFill/>
                    </a:lnT>
                    <a:lnB w="12700" cap="flat" cmpd="sng" algn="ctr">
                      <a:solidFill>
                        <a:schemeClr val="bg1">
                          <a:lumMod val="65000"/>
                        </a:schemeClr>
                      </a:solidFill>
                      <a:prstDash val="solid"/>
                      <a:round/>
                      <a:headEnd type="none" w="med" len="med"/>
                      <a:tailEnd type="none" w="med" len="med"/>
                    </a:lnB>
                    <a:solidFill>
                      <a:srgbClr val="BC0000"/>
                    </a:solidFill>
                  </a:tcPr>
                </a:tc>
                <a:tc>
                  <a:txBody>
                    <a:bodyPr/>
                    <a:lstStyle/>
                    <a:p>
                      <a:pPr algn="ctr" rtl="0" fontAlgn="ctr"/>
                      <a:r>
                        <a:rPr lang="es-ES" sz="1100" b="1" i="0" u="none" strike="noStrike" dirty="0">
                          <a:solidFill>
                            <a:srgbClr val="FFFFFF"/>
                          </a:solidFill>
                          <a:effectLst/>
                          <a:latin typeface="Century Gothic" pitchFamily="34" charset="0"/>
                        </a:rPr>
                        <a:t>     RANKING</a:t>
                      </a:r>
                    </a:p>
                  </a:txBody>
                  <a:tcPr marL="9525" marR="9525" marT="9525" marB="0" anchor="ctr">
                    <a:lnL>
                      <a:noFill/>
                    </a:lnL>
                    <a:lnR>
                      <a:noFill/>
                    </a:lnR>
                    <a:lnT>
                      <a:noFill/>
                    </a:lnT>
                    <a:lnB w="12700" cap="flat" cmpd="sng" algn="ctr">
                      <a:solidFill>
                        <a:schemeClr val="bg1">
                          <a:lumMod val="65000"/>
                        </a:schemeClr>
                      </a:solidFill>
                      <a:prstDash val="solid"/>
                      <a:round/>
                      <a:headEnd type="none" w="med" len="med"/>
                      <a:tailEnd type="none" w="med" len="med"/>
                    </a:lnB>
                    <a:solidFill>
                      <a:srgbClr val="BC0000"/>
                    </a:solidFill>
                  </a:tcPr>
                </a:tc>
                <a:tc>
                  <a:txBody>
                    <a:bodyPr/>
                    <a:lstStyle/>
                    <a:p>
                      <a:pPr algn="ctr" rtl="0" fontAlgn="ctr"/>
                      <a:r>
                        <a:rPr lang="es-ES" sz="1100" b="1" i="0" u="none" strike="noStrike" dirty="0">
                          <a:solidFill>
                            <a:srgbClr val="FFFFFF"/>
                          </a:solidFill>
                          <a:effectLst/>
                          <a:latin typeface="Century Gothic" pitchFamily="34" charset="0"/>
                        </a:rPr>
                        <a:t>PORCENTAJES</a:t>
                      </a:r>
                    </a:p>
                  </a:txBody>
                  <a:tcPr marL="9525" marR="9525" marT="9525" marB="0" anchor="ctr">
                    <a:lnL>
                      <a:noFill/>
                    </a:lnL>
                    <a:lnR>
                      <a:noFill/>
                    </a:lnR>
                    <a:lnT>
                      <a:noFill/>
                    </a:lnT>
                    <a:lnB w="12700" cap="flat" cmpd="sng" algn="ctr">
                      <a:solidFill>
                        <a:schemeClr val="bg1">
                          <a:lumMod val="65000"/>
                        </a:schemeClr>
                      </a:solidFill>
                      <a:prstDash val="solid"/>
                      <a:round/>
                      <a:headEnd type="none" w="med" len="med"/>
                      <a:tailEnd type="none" w="med" len="med"/>
                    </a:lnB>
                    <a:solidFill>
                      <a:srgbClr val="BC0000"/>
                    </a:solidFill>
                  </a:tcPr>
                </a:tc>
              </a:tr>
              <a:tr h="190500">
                <a:tc>
                  <a:txBody>
                    <a:bodyPr/>
                    <a:lstStyle/>
                    <a:p>
                      <a:pPr algn="l" fontAlgn="ctr"/>
                      <a:r>
                        <a:rPr lang="es-ES" sz="1100" b="1" i="0" u="none" strike="noStrike" dirty="0">
                          <a:solidFill>
                            <a:srgbClr val="1F497D"/>
                          </a:solidFill>
                          <a:effectLst/>
                          <a:latin typeface="Century Gothic" pitchFamily="34" charset="0"/>
                        </a:rPr>
                        <a:t>Burgos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1F497D"/>
                          </a:solidFill>
                          <a:effectLst/>
                          <a:latin typeface="Century Gothic" pitchFamily="34" charset="0"/>
                        </a:rPr>
                        <a:t>7,3%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fontAlgn="ctr"/>
                      <a:r>
                        <a:rPr lang="es-ES" sz="1100" b="1" i="0" u="none" strike="noStrike">
                          <a:solidFill>
                            <a:srgbClr val="1F497D"/>
                          </a:solidFill>
                          <a:effectLst/>
                          <a:latin typeface="Century Gothic" pitchFamily="34" charset="0"/>
                        </a:rPr>
                        <a:t>La Coruña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dirty="0">
                          <a:solidFill>
                            <a:srgbClr val="1F497D"/>
                          </a:solidFill>
                          <a:effectLst/>
                          <a:latin typeface="Century Gothic" pitchFamily="34" charset="0"/>
                        </a:rPr>
                        <a:t>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1F497D"/>
                          </a:solidFill>
                          <a:effectLst/>
                          <a:latin typeface="Century Gothic" pitchFamily="34" charset="0"/>
                        </a:rPr>
                        <a:t>6,0%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fontAlgn="ctr"/>
                      <a:r>
                        <a:rPr lang="es-ES" sz="1100" b="1" i="0" u="none" strike="noStrike">
                          <a:solidFill>
                            <a:srgbClr val="1F497D"/>
                          </a:solidFill>
                          <a:effectLst/>
                          <a:latin typeface="Century Gothic" pitchFamily="34" charset="0"/>
                        </a:rPr>
                        <a:t>León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1F497D"/>
                          </a:solidFill>
                          <a:effectLst/>
                          <a:latin typeface="Century Gothic" pitchFamily="34" charset="0"/>
                        </a:rPr>
                        <a:t>5,2%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fontAlgn="ctr"/>
                      <a:r>
                        <a:rPr lang="es-ES" sz="1100" b="1" i="0" u="none" strike="noStrike">
                          <a:solidFill>
                            <a:srgbClr val="1F497D"/>
                          </a:solidFill>
                          <a:effectLst/>
                          <a:latin typeface="Century Gothic" pitchFamily="34" charset="0"/>
                        </a:rPr>
                        <a:t>Lugo</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1F497D"/>
                          </a:solidFill>
                          <a:effectLst/>
                          <a:latin typeface="Century Gothic" pitchFamily="34" charset="0"/>
                        </a:rPr>
                        <a:t>4,5%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fontAlgn="ctr"/>
                      <a:r>
                        <a:rPr lang="es-ES" sz="1100" b="1" i="0" u="none" strike="noStrike">
                          <a:solidFill>
                            <a:srgbClr val="1F497D"/>
                          </a:solidFill>
                          <a:effectLst/>
                          <a:latin typeface="Century Gothic" pitchFamily="34" charset="0"/>
                        </a:rPr>
                        <a:t>Orense</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1F497D"/>
                          </a:solidFill>
                          <a:effectLst/>
                          <a:latin typeface="Century Gothic" pitchFamily="34" charset="0"/>
                        </a:rPr>
                        <a:t>4,4%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fontAlgn="ctr"/>
                      <a:r>
                        <a:rPr lang="es-ES" sz="1100" b="1" i="0" u="none" strike="noStrike">
                          <a:solidFill>
                            <a:srgbClr val="1F497D"/>
                          </a:solidFill>
                          <a:effectLst/>
                          <a:latin typeface="Century Gothic" pitchFamily="34" charset="0"/>
                        </a:rPr>
                        <a:t>Lérida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1F497D"/>
                          </a:solidFill>
                          <a:effectLst/>
                          <a:latin typeface="Century Gothic" pitchFamily="34" charset="0"/>
                        </a:rPr>
                        <a:t>4,3%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fontAlgn="ctr"/>
                      <a:r>
                        <a:rPr lang="es-ES" sz="1100" b="1" i="0" u="none" strike="noStrike">
                          <a:solidFill>
                            <a:srgbClr val="1F497D"/>
                          </a:solidFill>
                          <a:effectLst/>
                          <a:latin typeface="Century Gothic" pitchFamily="34" charset="0"/>
                        </a:rPr>
                        <a:t>Pontevedra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1F497D"/>
                          </a:solidFill>
                          <a:effectLst/>
                          <a:latin typeface="Century Gothic" pitchFamily="34" charset="0"/>
                        </a:rPr>
                        <a:t>3,7%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fontAlgn="ctr"/>
                      <a:r>
                        <a:rPr lang="es-ES" sz="1100" b="1" i="0" u="none" strike="noStrike">
                          <a:solidFill>
                            <a:srgbClr val="1F497D"/>
                          </a:solidFill>
                          <a:effectLst/>
                          <a:latin typeface="Century Gothic" pitchFamily="34" charset="0"/>
                        </a:rPr>
                        <a:t>Barcelona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1F497D"/>
                          </a:solidFill>
                          <a:effectLst/>
                          <a:latin typeface="Century Gothic" pitchFamily="34" charset="0"/>
                        </a:rPr>
                        <a:t>3,6%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fontAlgn="ctr"/>
                      <a:r>
                        <a:rPr lang="es-ES" sz="1100" b="1" i="0" u="none" strike="noStrike">
                          <a:solidFill>
                            <a:srgbClr val="1F497D"/>
                          </a:solidFill>
                          <a:effectLst/>
                          <a:latin typeface="Century Gothic" pitchFamily="34" charset="0"/>
                        </a:rPr>
                        <a:t>Gerona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1F497D"/>
                          </a:solidFill>
                          <a:effectLst/>
                          <a:latin typeface="Century Gothic" pitchFamily="34" charset="0"/>
                        </a:rPr>
                        <a:t>3,3%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r h="190500">
                <a:tc>
                  <a:txBody>
                    <a:bodyPr/>
                    <a:lstStyle/>
                    <a:p>
                      <a:pPr algn="l" fontAlgn="ctr"/>
                      <a:r>
                        <a:rPr lang="es-ES" sz="1100" b="1" i="0" u="none" strike="noStrike">
                          <a:solidFill>
                            <a:srgbClr val="1F497D"/>
                          </a:solidFill>
                          <a:effectLst/>
                          <a:latin typeface="Century Gothic" pitchFamily="34" charset="0"/>
                        </a:rPr>
                        <a:t>Soria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rtl="0" fontAlgn="b"/>
                      <a:r>
                        <a:rPr lang="es-ES" sz="1100" b="1" i="0" u="none" strike="noStrike">
                          <a:solidFill>
                            <a:srgbClr val="1F497D"/>
                          </a:solidFill>
                          <a:effectLst/>
                          <a:latin typeface="Century Gothic" pitchFamily="34" charset="0"/>
                        </a:rPr>
                        <a:t>10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1F497D"/>
                          </a:solidFill>
                          <a:effectLst/>
                          <a:latin typeface="Century Gothic" pitchFamily="34" charset="0"/>
                        </a:rPr>
                        <a:t>3,2%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45748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1022871"/>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a:solidFill>
                  <a:schemeClr val="tx2">
                    <a:lumMod val="75000"/>
                  </a:schemeClr>
                </a:solidFill>
                <a:latin typeface="Century Gothic" panose="020B0502020202020204" pitchFamily="34" charset="0"/>
              </a:rPr>
              <a:t>Comunidades con más accidentes por animales cinegéticos</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6" t="18210" r="72466" b="40107"/>
          <a:stretch/>
        </p:blipFill>
        <p:spPr bwMode="auto">
          <a:xfrm>
            <a:off x="617634" y="2852936"/>
            <a:ext cx="3302493" cy="302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355976" y="3140968"/>
            <a:ext cx="4320480" cy="2339102"/>
          </a:xfrm>
          <a:prstGeom prst="rect">
            <a:avLst/>
          </a:prstGeom>
        </p:spPr>
        <p:txBody>
          <a:bodyPr wrap="square">
            <a:spAutoFit/>
          </a:bodyPr>
          <a:lstStyle/>
          <a:p>
            <a:pPr algn="just"/>
            <a:r>
              <a:rPr lang="es-ES" sz="1600" b="1" dirty="0">
                <a:latin typeface="Century Gothic" panose="020B0502020202020204" pitchFamily="34" charset="0"/>
                <a:ea typeface="+mj-ea"/>
                <a:cs typeface="+mj-cs"/>
              </a:rPr>
              <a:t>Castilla y León (35,5%) Galicia (17,6%) y Cataluña (14%)</a:t>
            </a:r>
            <a:r>
              <a:rPr lang="es-ES" sz="1600" dirty="0">
                <a:latin typeface="Century Gothic" panose="020B0502020202020204" pitchFamily="34" charset="0"/>
                <a:ea typeface="+mj-ea"/>
                <a:cs typeface="+mj-cs"/>
              </a:rPr>
              <a:t> son las tres CCAA que registran el mayor porcentaje de siniestros con animales cinegéticos, acaparando el 70% del total. De hecho, las 10 provincias con mayor número de accidentes se concentran en estas tres CCAA,  representando más de la mitad de los siniestros  (53,5 </a:t>
            </a:r>
            <a:r>
              <a:rPr lang="es-ES" dirty="0">
                <a:latin typeface="Arabic Typesetting" panose="03020402040406030203" pitchFamily="66" charset="-78"/>
                <a:cs typeface="Arabic Typesetting" panose="03020402040406030203" pitchFamily="66" charset="-78"/>
              </a:rPr>
              <a:t>% ).</a:t>
            </a:r>
          </a:p>
        </p:txBody>
      </p:sp>
    </p:spTree>
    <p:extLst>
      <p:ext uri="{BB962C8B-B14F-4D97-AF65-F5344CB8AC3E}">
        <p14:creationId xmlns:p14="http://schemas.microsoft.com/office/powerpoint/2010/main" val="2628204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1022871"/>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a:solidFill>
                  <a:schemeClr val="tx2">
                    <a:lumMod val="75000"/>
                  </a:schemeClr>
                </a:solidFill>
                <a:latin typeface="Century Gothic" panose="020B0502020202020204" pitchFamily="34" charset="0"/>
              </a:rPr>
              <a:t>Comunidades con más accidentes por animales cinegéticos</a:t>
            </a:r>
          </a:p>
        </p:txBody>
      </p:sp>
      <p:sp>
        <p:nvSpPr>
          <p:cNvPr id="4" name="3 Rectángulo"/>
          <p:cNvSpPr/>
          <p:nvPr/>
        </p:nvSpPr>
        <p:spPr>
          <a:xfrm>
            <a:off x="395536" y="2276872"/>
            <a:ext cx="1479892" cy="307777"/>
          </a:xfrm>
          <a:prstGeom prst="rect">
            <a:avLst/>
          </a:prstGeom>
        </p:spPr>
        <p:txBody>
          <a:bodyPr wrap="none">
            <a:spAutoFit/>
          </a:bodyPr>
          <a:lstStyle/>
          <a:p>
            <a:r>
              <a:rPr lang="es-ES_tradnl" sz="1400" b="1" dirty="0">
                <a:solidFill>
                  <a:schemeClr val="tx2"/>
                </a:solidFill>
                <a:latin typeface="Century Gothic" pitchFamily="34" charset="0"/>
                <a:cs typeface="Arabic Typesetting" panose="03020402040406030203" pitchFamily="66" charset="-78"/>
              </a:rPr>
              <a:t>Castilla</a:t>
            </a:r>
            <a:r>
              <a:rPr lang="es-ES_tradnl" sz="1400" b="1" dirty="0">
                <a:latin typeface="Century Gothic" pitchFamily="34" charset="0"/>
                <a:cs typeface="Arabic Typesetting" panose="03020402040406030203" pitchFamily="66" charset="-78"/>
              </a:rPr>
              <a:t> </a:t>
            </a:r>
            <a:r>
              <a:rPr lang="es-ES_tradnl" sz="1400" b="1" dirty="0">
                <a:solidFill>
                  <a:schemeClr val="tx2"/>
                </a:solidFill>
                <a:latin typeface="Century Gothic" pitchFamily="34" charset="0"/>
                <a:cs typeface="Arabic Typesetting" panose="03020402040406030203" pitchFamily="66" charset="-78"/>
              </a:rPr>
              <a:t>–</a:t>
            </a:r>
            <a:r>
              <a:rPr lang="es-ES_tradnl" sz="1400" b="1" dirty="0">
                <a:latin typeface="Century Gothic" pitchFamily="34" charset="0"/>
                <a:cs typeface="Arabic Typesetting" panose="03020402040406030203" pitchFamily="66" charset="-78"/>
              </a:rPr>
              <a:t> </a:t>
            </a:r>
            <a:r>
              <a:rPr lang="es-ES_tradnl" sz="1400" b="1" dirty="0">
                <a:solidFill>
                  <a:schemeClr val="tx2"/>
                </a:solidFill>
                <a:latin typeface="Century Gothic" pitchFamily="34" charset="0"/>
                <a:cs typeface="Arabic Typesetting" panose="03020402040406030203" pitchFamily="66" charset="-78"/>
              </a:rPr>
              <a:t>León </a:t>
            </a:r>
            <a:endParaRPr lang="es-ES" sz="1400" b="1" dirty="0">
              <a:solidFill>
                <a:schemeClr val="tx2"/>
              </a:solidFill>
              <a:latin typeface="Century Gothic" pitchFamily="34" charset="0"/>
              <a:cs typeface="Arabic Typesetting" panose="03020402040406030203" pitchFamily="66" charset="-78"/>
            </a:endParaRPr>
          </a:p>
        </p:txBody>
      </p:sp>
      <p:sp>
        <p:nvSpPr>
          <p:cNvPr id="8" name="7 Rectángulo"/>
          <p:cNvSpPr/>
          <p:nvPr/>
        </p:nvSpPr>
        <p:spPr>
          <a:xfrm>
            <a:off x="683568" y="2537609"/>
            <a:ext cx="7776864" cy="1323439"/>
          </a:xfrm>
          <a:prstGeom prst="rect">
            <a:avLst/>
          </a:prstGeom>
        </p:spPr>
        <p:txBody>
          <a:bodyPr wrap="square">
            <a:spAutoFit/>
          </a:bodyPr>
          <a:lstStyle/>
          <a:p>
            <a:pPr algn="just"/>
            <a:r>
              <a:rPr lang="es-ES_tradnl" sz="1600" dirty="0">
                <a:latin typeface="Century Gothic" panose="020B0502020202020204" pitchFamily="34" charset="0"/>
                <a:ea typeface="+mj-ea"/>
                <a:cs typeface="+mj-cs"/>
              </a:rPr>
              <a:t>El corzo es el animal causante de más de la mitad de los siniestros (53%) con animales cinegéticos ocurridos en Castilla y León, con una siniestralidad concentrada, mayoritariamente, en los meses de abril a agosto (65%). El jabalí, con una media anual del 38%, supera al corzo como el principal autor de los accidentes en los meses de noviembre a febrero.</a:t>
            </a:r>
            <a:endParaRPr lang="es-ES" sz="1600" dirty="0">
              <a:latin typeface="Century Gothic" panose="020B0502020202020204" pitchFamily="34" charset="0"/>
              <a:ea typeface="+mj-ea"/>
              <a:cs typeface="+mj-cs"/>
            </a:endParaRPr>
          </a:p>
        </p:txBody>
      </p:sp>
      <p:graphicFrame>
        <p:nvGraphicFramePr>
          <p:cNvPr id="9" name="3 Gráfico"/>
          <p:cNvGraphicFramePr>
            <a:graphicFrameLocks/>
          </p:cNvGraphicFramePr>
          <p:nvPr>
            <p:extLst>
              <p:ext uri="{D42A27DB-BD31-4B8C-83A1-F6EECF244321}">
                <p14:modId xmlns:p14="http://schemas.microsoft.com/office/powerpoint/2010/main" val="2131569428"/>
              </p:ext>
            </p:extLst>
          </p:nvPr>
        </p:nvGraphicFramePr>
        <p:xfrm>
          <a:off x="2195736" y="4077072"/>
          <a:ext cx="4464496" cy="2638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9485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txBox="1">
            <a:spLocks/>
          </p:cNvSpPr>
          <p:nvPr/>
        </p:nvSpPr>
        <p:spPr>
          <a:xfrm>
            <a:off x="584109" y="332656"/>
            <a:ext cx="7876323"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1800" dirty="0">
              <a:latin typeface="Century Gothic" panose="020B0502020202020204" pitchFamily="34" charset="0"/>
            </a:endParaRPr>
          </a:p>
        </p:txBody>
      </p:sp>
      <p:sp>
        <p:nvSpPr>
          <p:cNvPr id="3" name="8 Título"/>
          <p:cNvSpPr txBox="1">
            <a:spLocks/>
          </p:cNvSpPr>
          <p:nvPr/>
        </p:nvSpPr>
        <p:spPr>
          <a:xfrm>
            <a:off x="251520" y="1022871"/>
            <a:ext cx="885698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dirty="0">
                <a:solidFill>
                  <a:schemeClr val="tx2">
                    <a:lumMod val="75000"/>
                  </a:schemeClr>
                </a:solidFill>
                <a:latin typeface="Century Gothic" panose="020B0502020202020204" pitchFamily="34" charset="0"/>
              </a:rPr>
              <a:t>Comunidades con más accidentes por animales cinegéticos</a:t>
            </a:r>
          </a:p>
        </p:txBody>
      </p:sp>
      <p:sp>
        <p:nvSpPr>
          <p:cNvPr id="4" name="3 Rectángulo"/>
          <p:cNvSpPr/>
          <p:nvPr/>
        </p:nvSpPr>
        <p:spPr>
          <a:xfrm>
            <a:off x="395536" y="2276872"/>
            <a:ext cx="817853" cy="307777"/>
          </a:xfrm>
          <a:prstGeom prst="rect">
            <a:avLst/>
          </a:prstGeom>
        </p:spPr>
        <p:txBody>
          <a:bodyPr wrap="none">
            <a:spAutoFit/>
          </a:bodyPr>
          <a:lstStyle/>
          <a:p>
            <a:r>
              <a:rPr lang="es-ES_tradnl" sz="1400" b="1" dirty="0" smtClean="0">
                <a:solidFill>
                  <a:schemeClr val="tx2"/>
                </a:solidFill>
                <a:latin typeface="Century Gothic" pitchFamily="34" charset="0"/>
                <a:cs typeface="Arabic Typesetting" panose="03020402040406030203" pitchFamily="66" charset="-78"/>
              </a:rPr>
              <a:t>Galicia</a:t>
            </a:r>
            <a:endParaRPr lang="es-ES" sz="1400" b="1" dirty="0">
              <a:solidFill>
                <a:schemeClr val="tx2"/>
              </a:solidFill>
              <a:latin typeface="Century Gothic" pitchFamily="34" charset="0"/>
              <a:cs typeface="Arabic Typesetting" panose="03020402040406030203" pitchFamily="66" charset="-78"/>
            </a:endParaRPr>
          </a:p>
        </p:txBody>
      </p:sp>
      <p:sp>
        <p:nvSpPr>
          <p:cNvPr id="8" name="7 Rectángulo"/>
          <p:cNvSpPr/>
          <p:nvPr/>
        </p:nvSpPr>
        <p:spPr>
          <a:xfrm>
            <a:off x="683568" y="2537609"/>
            <a:ext cx="7776864" cy="1815882"/>
          </a:xfrm>
          <a:prstGeom prst="rect">
            <a:avLst/>
          </a:prstGeom>
        </p:spPr>
        <p:txBody>
          <a:bodyPr wrap="square">
            <a:spAutoFit/>
          </a:bodyPr>
          <a:lstStyle/>
          <a:p>
            <a:pPr algn="just"/>
            <a:r>
              <a:rPr lang="es-ES" sz="1600" dirty="0">
                <a:latin typeface="Century Gothic" panose="020B0502020202020204" pitchFamily="34" charset="0"/>
                <a:ea typeface="+mj-ea"/>
                <a:cs typeface="+mj-cs"/>
              </a:rPr>
              <a:t>El jabalí es el animal que ocasiona mayor siniestralidad (74%) concentrada principalmente en los meses de noviembre y diciembre (84%).</a:t>
            </a:r>
          </a:p>
          <a:p>
            <a:pPr algn="just"/>
            <a:r>
              <a:rPr lang="es-ES" sz="1600" dirty="0">
                <a:latin typeface="Century Gothic" panose="020B0502020202020204" pitchFamily="34" charset="0"/>
                <a:ea typeface="+mj-ea"/>
                <a:cs typeface="+mj-cs"/>
              </a:rPr>
              <a:t>El corzo es el segundo animal que produce más colisiones en Galicia (20%), llegando incluso a igualar al jabalí en el repunte de mayo (47% del corzo frente al 51% del jabalí).</a:t>
            </a:r>
          </a:p>
          <a:p>
            <a:pPr algn="just"/>
            <a:r>
              <a:rPr lang="es-ES" sz="1600" dirty="0">
                <a:latin typeface="Century Gothic" panose="020B0502020202020204" pitchFamily="34" charset="0"/>
                <a:ea typeface="+mj-ea"/>
                <a:cs typeface="+mj-cs"/>
              </a:rPr>
              <a:t>El periodo de caza del jabalí (septiembre a enero) coincide con el aumento de la siniestralidad en esos meses.</a:t>
            </a:r>
          </a:p>
        </p:txBody>
      </p:sp>
      <p:graphicFrame>
        <p:nvGraphicFramePr>
          <p:cNvPr id="7" name="2 Gráfico"/>
          <p:cNvGraphicFramePr>
            <a:graphicFrameLocks/>
          </p:cNvGraphicFramePr>
          <p:nvPr>
            <p:extLst>
              <p:ext uri="{D42A27DB-BD31-4B8C-83A1-F6EECF244321}">
                <p14:modId xmlns:p14="http://schemas.microsoft.com/office/powerpoint/2010/main" val="2735057457"/>
              </p:ext>
            </p:extLst>
          </p:nvPr>
        </p:nvGraphicFramePr>
        <p:xfrm>
          <a:off x="2699792" y="4077072"/>
          <a:ext cx="4305301" cy="2714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4386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1518</TotalTime>
  <Words>1595</Words>
  <Application>Microsoft Office PowerPoint</Application>
  <PresentationFormat>Presentación en pantalla (4:3)</PresentationFormat>
  <Paragraphs>236</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Accidentes de tráfico con animales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Albacete Ramirez</dc:creator>
  <cp:lastModifiedBy>Marta Gonzalez Izquierdo</cp:lastModifiedBy>
  <cp:revision>90</cp:revision>
  <cp:lastPrinted>2013-10-24T17:46:53Z</cp:lastPrinted>
  <dcterms:created xsi:type="dcterms:W3CDTF">2013-10-24T17:40:39Z</dcterms:created>
  <dcterms:modified xsi:type="dcterms:W3CDTF">2018-03-07T08:40:28Z</dcterms:modified>
</cp:coreProperties>
</file>