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93" r:id="rId5"/>
    <p:sldId id="363" r:id="rId6"/>
    <p:sldId id="310" r:id="rId7"/>
    <p:sldId id="344" r:id="rId8"/>
    <p:sldId id="372" r:id="rId9"/>
    <p:sldId id="373" r:id="rId10"/>
    <p:sldId id="374" r:id="rId11"/>
    <p:sldId id="356" r:id="rId12"/>
    <p:sldId id="349" r:id="rId13"/>
    <p:sldId id="351" r:id="rId14"/>
    <p:sldId id="357" r:id="rId15"/>
    <p:sldId id="375" r:id="rId16"/>
    <p:sldId id="346" r:id="rId17"/>
    <p:sldId id="376" r:id="rId18"/>
    <p:sldId id="353" r:id="rId19"/>
    <p:sldId id="347" r:id="rId20"/>
    <p:sldId id="360" r:id="rId21"/>
    <p:sldId id="361" r:id="rId22"/>
    <p:sldId id="368"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139" userDrawn="1">
          <p15:clr>
            <a:srgbClr val="A4A3A4"/>
          </p15:clr>
        </p15:guide>
        <p15:guide id="7" pos="3840" userDrawn="1">
          <p15:clr>
            <a:srgbClr val="5ACBF0"/>
          </p15:clr>
        </p15:guide>
        <p15:guide id="8" pos="7287" userDrawn="1">
          <p15:clr>
            <a:srgbClr val="5ACBF0"/>
          </p15:clr>
        </p15:guide>
        <p15:guide id="9" orient="horz" pos="3861" userDrawn="1">
          <p15:clr>
            <a:srgbClr val="A4A3A4"/>
          </p15:clr>
        </p15:guide>
        <p15:guide id="10" orient="horz"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820836-684F-28C7-BFA8-21CDC7640938}" name="PEDRAZA HERRERA Irene" initials="IP" userId="S::irene.pedraza@axa.es::2a37e3f2-616b-4d41-9d80-06a22347d83a" providerId="AD"/>
  <p188:author id="{043D52F0-D6E6-7B2E-1097-45A62471D24C}" name="LERGA ENCINAS Ignacio" initials="IL" userId="S::ignacio.lerga@axa.es::8c60e94d-ed9e-411a-b6aa-6f3780c252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1F8"/>
    <a:srgbClr val="FF0003"/>
    <a:srgbClr val="01008B"/>
    <a:srgbClr val="FFFFFF"/>
    <a:srgbClr val="FF7D7F"/>
    <a:srgbClr val="FEFEFE"/>
    <a:srgbClr val="CC0000"/>
    <a:srgbClr val="F0889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614B26-1156-4926-BC0C-B6F8A28C9EFF}" v="51" dt="2026-03-24T12:29:04.57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94660"/>
  </p:normalViewPr>
  <p:slideViewPr>
    <p:cSldViewPr snapToGrid="0">
      <p:cViewPr varScale="1">
        <p:scale>
          <a:sx n="78" d="100"/>
          <a:sy n="78" d="100"/>
        </p:scale>
        <p:origin x="682" y="62"/>
      </p:cViewPr>
      <p:guideLst>
        <p:guide orient="horz" pos="1139"/>
        <p:guide pos="3840"/>
        <p:guide pos="7287"/>
        <p:guide orient="horz" pos="3861"/>
        <p:guide orient="horz" pos="216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Nacional</c:v>
                </c:pt>
              </c:strCache>
            </c:strRef>
          </c:tx>
          <c:spPr>
            <a:solidFill>
              <a:srgbClr val="01008B"/>
            </a:solidFill>
            <a:ln>
              <a:noFill/>
            </a:ln>
            <a:effectLst/>
          </c:spPr>
          <c:invertIfNegative val="0"/>
          <c:dPt>
            <c:idx val="0"/>
            <c:invertIfNegative val="0"/>
            <c:bubble3D val="0"/>
            <c:spPr>
              <a:solidFill>
                <a:srgbClr val="01008B"/>
              </a:solidFill>
              <a:ln>
                <a:noFill/>
              </a:ln>
              <a:effectLst/>
            </c:spPr>
            <c:extLst>
              <c:ext xmlns:c16="http://schemas.microsoft.com/office/drawing/2014/chart" uri="{C3380CC4-5D6E-409C-BE32-E72D297353CC}">
                <c16:uniqueId val="{00000001-D424-4337-8932-FF6EE88AA248}"/>
              </c:ext>
            </c:extLst>
          </c:dPt>
          <c:dPt>
            <c:idx val="1"/>
            <c:invertIfNegative val="0"/>
            <c:bubble3D val="0"/>
            <c:spPr>
              <a:solidFill>
                <a:srgbClr val="FF0003"/>
              </a:solidFill>
              <a:ln>
                <a:noFill/>
              </a:ln>
              <a:effectLst/>
            </c:spPr>
            <c:extLst>
              <c:ext xmlns:c16="http://schemas.microsoft.com/office/drawing/2014/chart" uri="{C3380CC4-5D6E-409C-BE32-E72D297353CC}">
                <c16:uniqueId val="{00000010-D424-4337-8932-FF6EE88AA248}"/>
              </c:ext>
            </c:extLst>
          </c:dPt>
          <c:dPt>
            <c:idx val="2"/>
            <c:invertIfNegative val="0"/>
            <c:bubble3D val="0"/>
            <c:spPr>
              <a:solidFill>
                <a:srgbClr val="01008B"/>
              </a:solidFill>
              <a:ln>
                <a:noFill/>
              </a:ln>
              <a:effectLst/>
            </c:spPr>
            <c:extLst>
              <c:ext xmlns:c16="http://schemas.microsoft.com/office/drawing/2014/chart" uri="{C3380CC4-5D6E-409C-BE32-E72D297353CC}">
                <c16:uniqueId val="{00000003-D424-4337-8932-FF6EE88AA248}"/>
              </c:ext>
            </c:extLst>
          </c:dPt>
          <c:dPt>
            <c:idx val="4"/>
            <c:invertIfNegative val="0"/>
            <c:bubble3D val="0"/>
            <c:spPr>
              <a:solidFill>
                <a:srgbClr val="FF0003"/>
              </a:solidFill>
              <a:ln>
                <a:noFill/>
              </a:ln>
              <a:effectLst/>
            </c:spPr>
            <c:extLst>
              <c:ext xmlns:c16="http://schemas.microsoft.com/office/drawing/2014/chart" uri="{C3380CC4-5D6E-409C-BE32-E72D297353CC}">
                <c16:uniqueId val="{00000005-D424-4337-8932-FF6EE88AA248}"/>
              </c:ext>
            </c:extLst>
          </c:dPt>
          <c:dPt>
            <c:idx val="7"/>
            <c:invertIfNegative val="0"/>
            <c:bubble3D val="0"/>
            <c:spPr>
              <a:solidFill>
                <a:srgbClr val="FF0003"/>
              </a:solidFill>
              <a:ln>
                <a:noFill/>
              </a:ln>
              <a:effectLst/>
            </c:spPr>
            <c:extLst>
              <c:ext xmlns:c16="http://schemas.microsoft.com/office/drawing/2014/chart" uri="{C3380CC4-5D6E-409C-BE32-E72D297353CC}">
                <c16:uniqueId val="{00000007-D424-4337-8932-FF6EE88AA248}"/>
              </c:ext>
            </c:extLst>
          </c:dPt>
          <c:dPt>
            <c:idx val="8"/>
            <c:invertIfNegative val="0"/>
            <c:bubble3D val="0"/>
            <c:spPr>
              <a:solidFill>
                <a:srgbClr val="FF0003"/>
              </a:solidFill>
              <a:ln>
                <a:noFill/>
              </a:ln>
              <a:effectLst/>
            </c:spPr>
            <c:extLst>
              <c:ext xmlns:c16="http://schemas.microsoft.com/office/drawing/2014/chart" uri="{C3380CC4-5D6E-409C-BE32-E72D297353CC}">
                <c16:uniqueId val="{00000009-D424-4337-8932-FF6EE88AA248}"/>
              </c:ext>
            </c:extLst>
          </c:dPt>
          <c:dPt>
            <c:idx val="9"/>
            <c:invertIfNegative val="0"/>
            <c:bubble3D val="0"/>
            <c:spPr>
              <a:solidFill>
                <a:srgbClr val="FF0003"/>
              </a:solidFill>
              <a:ln>
                <a:noFill/>
              </a:ln>
              <a:effectLst/>
            </c:spPr>
            <c:extLst>
              <c:ext xmlns:c16="http://schemas.microsoft.com/office/drawing/2014/chart" uri="{C3380CC4-5D6E-409C-BE32-E72D297353CC}">
                <c16:uniqueId val="{00000011-D424-4337-8932-FF6EE88AA248}"/>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1008B"/>
                    </a:solidFill>
                    <a:latin typeface="Montserrat" pitchFamily="2" charset="0"/>
                    <a:ea typeface="+mn-ea"/>
                    <a:cs typeface="Arial" panose="020B060402020202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Barcelona</c:v>
                </c:pt>
                <c:pt idx="1">
                  <c:v>Badalona</c:v>
                </c:pt>
                <c:pt idx="2">
                  <c:v>A Coruña</c:v>
                </c:pt>
                <c:pt idx="3">
                  <c:v>Girona</c:v>
                </c:pt>
                <c:pt idx="4">
                  <c:v>Zaragoza</c:v>
                </c:pt>
                <c:pt idx="5">
                  <c:v>Mataró</c:v>
                </c:pt>
                <c:pt idx="6">
                  <c:v>Reus</c:v>
                </c:pt>
                <c:pt idx="7">
                  <c:v>Valencia</c:v>
                </c:pt>
                <c:pt idx="8">
                  <c:v>Vigo</c:v>
                </c:pt>
                <c:pt idx="9">
                  <c:v>Madrid</c:v>
                </c:pt>
              </c:strCache>
            </c:strRef>
          </c:cat>
          <c:val>
            <c:numRef>
              <c:f>Hoja1!$B$2:$B$11</c:f>
              <c:numCache>
                <c:formatCode>0.00%</c:formatCode>
                <c:ptCount val="10"/>
                <c:pt idx="0">
                  <c:v>0.37230000000000002</c:v>
                </c:pt>
                <c:pt idx="1">
                  <c:v>0.11169999999999999</c:v>
                </c:pt>
                <c:pt idx="2">
                  <c:v>6.9099999999999995E-2</c:v>
                </c:pt>
                <c:pt idx="3">
                  <c:v>5.3199999999999997E-2</c:v>
                </c:pt>
                <c:pt idx="4">
                  <c:v>3.7199999999999997E-2</c:v>
                </c:pt>
                <c:pt idx="5">
                  <c:v>2.6599999999999999E-2</c:v>
                </c:pt>
                <c:pt idx="6">
                  <c:v>2.6599999999999999E-2</c:v>
                </c:pt>
                <c:pt idx="7">
                  <c:v>2.6599999999999999E-2</c:v>
                </c:pt>
                <c:pt idx="8">
                  <c:v>2.6599999999999999E-2</c:v>
                </c:pt>
                <c:pt idx="9">
                  <c:v>2.1299999999999999E-2</c:v>
                </c:pt>
              </c:numCache>
            </c:numRef>
          </c:val>
          <c:extLst>
            <c:ext xmlns:c16="http://schemas.microsoft.com/office/drawing/2014/chart" uri="{C3380CC4-5D6E-409C-BE32-E72D297353CC}">
              <c16:uniqueId val="{0000000E-D424-4337-8932-FF6EE88AA248}"/>
            </c:ext>
          </c:extLst>
        </c:ser>
        <c:dLbls>
          <c:showLegendKey val="0"/>
          <c:showVal val="0"/>
          <c:showCatName val="0"/>
          <c:showSerName val="0"/>
          <c:showPercent val="0"/>
          <c:showBubbleSize val="0"/>
        </c:dLbls>
        <c:gapWidth val="80"/>
        <c:axId val="1015801871"/>
        <c:axId val="1015801391"/>
      </c:barChart>
      <c:catAx>
        <c:axId val="101580187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1008B"/>
                </a:solidFill>
                <a:latin typeface="Montserrat" pitchFamily="2" charset="0"/>
                <a:ea typeface="+mn-ea"/>
                <a:cs typeface="Arial" panose="020B0604020202020204" pitchFamily="34" charset="0"/>
              </a:defRPr>
            </a:pPr>
            <a:endParaRPr lang="es-ES"/>
          </a:p>
        </c:txPr>
        <c:crossAx val="1015801391"/>
        <c:crosses val="autoZero"/>
        <c:auto val="1"/>
        <c:lblAlgn val="ctr"/>
        <c:lblOffset val="100"/>
        <c:noMultiLvlLbl val="0"/>
      </c:catAx>
      <c:valAx>
        <c:axId val="1015801391"/>
        <c:scaling>
          <c:orientation val="minMax"/>
        </c:scaling>
        <c:delete val="1"/>
        <c:axPos val="l"/>
        <c:numFmt formatCode="0.00%" sourceLinked="1"/>
        <c:majorTickMark val="none"/>
        <c:minorTickMark val="none"/>
        <c:tickLblPos val="nextTo"/>
        <c:crossAx val="10158018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3733C-E4B0-420A-8E7C-228FBE2F771B}" type="datetimeFigureOut">
              <a:rPr lang="es-ES" smtClean="0"/>
              <a:t>17/04/2026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07E4D-212D-4D1A-BEC6-540C23BB34C1}" type="slidenum">
              <a:rPr lang="es-ES" smtClean="0"/>
              <a:t>‹Nº›</a:t>
            </a:fld>
            <a:endParaRPr lang="es-ES"/>
          </a:p>
        </p:txBody>
      </p:sp>
    </p:spTree>
    <p:extLst>
      <p:ext uri="{BB962C8B-B14F-4D97-AF65-F5344CB8AC3E}">
        <p14:creationId xmlns:p14="http://schemas.microsoft.com/office/powerpoint/2010/main" val="74972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55C6D-B95D-1865-DF64-DC90FBF34CC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B7D7EB2-D9ED-65B0-317D-8F02E99E3B7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14197FB-6FA9-5B0B-D59A-AB0D0365AD08}"/>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570DCAC6-A6A4-A52C-A7AA-FF145DEB6FBE}"/>
              </a:ext>
            </a:extLst>
          </p:cNvPr>
          <p:cNvSpPr>
            <a:spLocks noGrp="1"/>
          </p:cNvSpPr>
          <p:nvPr>
            <p:ph type="sldNum" sz="quarter" idx="5"/>
          </p:nvPr>
        </p:nvSpPr>
        <p:spPr/>
        <p:txBody>
          <a:bodyPr/>
          <a:lstStyle/>
          <a:p>
            <a:fld id="{68D07E4D-212D-4D1A-BEC6-540C23BB34C1}" type="slidenum">
              <a:rPr lang="es-ES" smtClean="0"/>
              <a:t>2</a:t>
            </a:fld>
            <a:endParaRPr lang="es-ES"/>
          </a:p>
        </p:txBody>
      </p:sp>
    </p:spTree>
    <p:extLst>
      <p:ext uri="{BB962C8B-B14F-4D97-AF65-F5344CB8AC3E}">
        <p14:creationId xmlns:p14="http://schemas.microsoft.com/office/powerpoint/2010/main" val="296637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7DB75-496B-84B3-4F1F-8ACDBD09EC7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9BE5807-739D-D6FE-68B9-10371E5FFBB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DCA9FA5-EEB6-9A92-A2B1-B7B755189CE0}"/>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E4A93830-54D5-A4E4-F392-901AB84AB353}"/>
              </a:ext>
            </a:extLst>
          </p:cNvPr>
          <p:cNvSpPr>
            <a:spLocks noGrp="1"/>
          </p:cNvSpPr>
          <p:nvPr>
            <p:ph type="sldNum" sz="quarter" idx="5"/>
          </p:nvPr>
        </p:nvSpPr>
        <p:spPr/>
        <p:txBody>
          <a:bodyPr/>
          <a:lstStyle/>
          <a:p>
            <a:fld id="{68D07E4D-212D-4D1A-BEC6-540C23BB34C1}" type="slidenum">
              <a:rPr lang="es-ES" smtClean="0"/>
              <a:t>16</a:t>
            </a:fld>
            <a:endParaRPr lang="es-ES"/>
          </a:p>
        </p:txBody>
      </p:sp>
    </p:spTree>
    <p:extLst>
      <p:ext uri="{BB962C8B-B14F-4D97-AF65-F5344CB8AC3E}">
        <p14:creationId xmlns:p14="http://schemas.microsoft.com/office/powerpoint/2010/main" val="57320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68C92-B855-0DD1-8A88-D05DC28A80B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7599185-1F44-0016-1D35-0EC32FAF43B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B8FA5BC-8CBC-EC59-E189-0B42888D5E1F}"/>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20A2D595-86D4-DAE2-98D0-7F407D0E3F89}"/>
              </a:ext>
            </a:extLst>
          </p:cNvPr>
          <p:cNvSpPr>
            <a:spLocks noGrp="1"/>
          </p:cNvSpPr>
          <p:nvPr>
            <p:ph type="sldNum" sz="quarter" idx="5"/>
          </p:nvPr>
        </p:nvSpPr>
        <p:spPr/>
        <p:txBody>
          <a:bodyPr/>
          <a:lstStyle/>
          <a:p>
            <a:fld id="{68D07E4D-212D-4D1A-BEC6-540C23BB34C1}" type="slidenum">
              <a:rPr lang="es-ES" smtClean="0"/>
              <a:t>4</a:t>
            </a:fld>
            <a:endParaRPr lang="es-ES"/>
          </a:p>
        </p:txBody>
      </p:sp>
    </p:spTree>
    <p:extLst>
      <p:ext uri="{BB962C8B-B14F-4D97-AF65-F5344CB8AC3E}">
        <p14:creationId xmlns:p14="http://schemas.microsoft.com/office/powerpoint/2010/main" val="159049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07E4D-212D-4D1A-BEC6-540C23BB34C1}"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737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7E0FD-CE7A-A416-DB24-75DBEFFF9BA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091F8F0-9492-7878-DD7E-A242B43508F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7D28AF0-233B-18C0-B89C-DAC828424120}"/>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8FDBD123-4F83-93B3-AB3A-46CCCED51073}"/>
              </a:ext>
            </a:extLst>
          </p:cNvPr>
          <p:cNvSpPr>
            <a:spLocks noGrp="1"/>
          </p:cNvSpPr>
          <p:nvPr>
            <p:ph type="sldNum" sz="quarter" idx="5"/>
          </p:nvPr>
        </p:nvSpPr>
        <p:spPr/>
        <p:txBody>
          <a:bodyPr/>
          <a:lstStyle/>
          <a:p>
            <a:fld id="{68D07E4D-212D-4D1A-BEC6-540C23BB34C1}" type="slidenum">
              <a:rPr lang="es-ES" smtClean="0"/>
              <a:t>8</a:t>
            </a:fld>
            <a:endParaRPr lang="es-ES"/>
          </a:p>
        </p:txBody>
      </p:sp>
    </p:spTree>
    <p:extLst>
      <p:ext uri="{BB962C8B-B14F-4D97-AF65-F5344CB8AC3E}">
        <p14:creationId xmlns:p14="http://schemas.microsoft.com/office/powerpoint/2010/main" val="3028831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07E4D-212D-4D1A-BEC6-540C23BB34C1}"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03800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D169C-27DC-06BB-81BE-87396AE015C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B3F7E7D-3355-F764-D1D5-1A665DA2149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2F61B9E-EACB-06C9-4438-7131DD5CD06D}"/>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80E0A306-3D0D-B901-AA54-061ED9A85F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07E4D-212D-4D1A-BEC6-540C23BB34C1}"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66045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FAA0C-FFBF-C099-6CD1-178E4C0A96B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AD0A0BB-DFF8-7025-30ED-D435A5F823F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23D0A0B-5CD3-2D5E-F24D-B710DB24EF62}"/>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0ABBC8C-7024-886A-CEC3-ACADAEB5CF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07E4D-212D-4D1A-BEC6-540C23BB34C1}"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67125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45866-01DF-DAAC-6845-5DFB1275987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871E182-B4C4-9C33-BA1A-07CE6C2A6FB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1AF1349-7372-C7C1-266E-6CB5FE8950A4}"/>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5F24F818-13CE-74DE-2328-6BB0DFC3A8E5}"/>
              </a:ext>
            </a:extLst>
          </p:cNvPr>
          <p:cNvSpPr>
            <a:spLocks noGrp="1"/>
          </p:cNvSpPr>
          <p:nvPr>
            <p:ph type="sldNum" sz="quarter" idx="5"/>
          </p:nvPr>
        </p:nvSpPr>
        <p:spPr/>
        <p:txBody>
          <a:bodyPr/>
          <a:lstStyle/>
          <a:p>
            <a:fld id="{68D07E4D-212D-4D1A-BEC6-540C23BB34C1}" type="slidenum">
              <a:rPr lang="es-ES" smtClean="0"/>
              <a:t>13</a:t>
            </a:fld>
            <a:endParaRPr lang="es-ES"/>
          </a:p>
        </p:txBody>
      </p:sp>
    </p:spTree>
    <p:extLst>
      <p:ext uri="{BB962C8B-B14F-4D97-AF65-F5344CB8AC3E}">
        <p14:creationId xmlns:p14="http://schemas.microsoft.com/office/powerpoint/2010/main" val="1092159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8A827-A9CB-EC59-8623-3EA76A75F1B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F93BCB8-1BF7-3B76-228E-AB3BEBCCBF9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7FD5FCA-6C9A-14CE-FF23-0A9729E38718}"/>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DDFDCB4A-BA2E-E025-C8C3-3EA0161C2460}"/>
              </a:ext>
            </a:extLst>
          </p:cNvPr>
          <p:cNvSpPr>
            <a:spLocks noGrp="1"/>
          </p:cNvSpPr>
          <p:nvPr>
            <p:ph type="sldNum" sz="quarter" idx="5"/>
          </p:nvPr>
        </p:nvSpPr>
        <p:spPr/>
        <p:txBody>
          <a:bodyPr/>
          <a:lstStyle/>
          <a:p>
            <a:fld id="{68D07E4D-212D-4D1A-BEC6-540C23BB34C1}" type="slidenum">
              <a:rPr lang="es-ES" smtClean="0"/>
              <a:t>14</a:t>
            </a:fld>
            <a:endParaRPr lang="es-ES"/>
          </a:p>
        </p:txBody>
      </p:sp>
    </p:spTree>
    <p:extLst>
      <p:ext uri="{BB962C8B-B14F-4D97-AF65-F5344CB8AC3E}">
        <p14:creationId xmlns:p14="http://schemas.microsoft.com/office/powerpoint/2010/main" val="92656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0C9287-1D5B-C7FD-D97E-641C9B47B9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B68F202-6A6F-9C89-967B-BB799DF777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92DA591-3E50-A215-A500-A0E771B546EE}"/>
              </a:ext>
            </a:extLst>
          </p:cNvPr>
          <p:cNvSpPr>
            <a:spLocks noGrp="1"/>
          </p:cNvSpPr>
          <p:nvPr>
            <p:ph type="dt" sz="half" idx="10"/>
          </p:nvPr>
        </p:nvSpPr>
        <p:spPr/>
        <p:txBody>
          <a:bodyPr/>
          <a:lstStyle/>
          <a:p>
            <a:fld id="{68AB1B8C-0FD9-4279-B7AC-007CCB412C89}" type="datetimeFigureOut">
              <a:rPr lang="es-ES" smtClean="0"/>
              <a:t>17/04/2026</a:t>
            </a:fld>
            <a:endParaRPr lang="es-ES"/>
          </a:p>
        </p:txBody>
      </p:sp>
      <p:sp>
        <p:nvSpPr>
          <p:cNvPr id="5" name="Marcador de pie de página 4">
            <a:extLst>
              <a:ext uri="{FF2B5EF4-FFF2-40B4-BE49-F238E27FC236}">
                <a16:creationId xmlns:a16="http://schemas.microsoft.com/office/drawing/2014/main" id="{2A1AF13E-83D9-6BAD-9E35-9B3BDCFE041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C7460E-1ABF-1850-741C-3DBC4A45F457}"/>
              </a:ext>
            </a:extLst>
          </p:cNvPr>
          <p:cNvSpPr>
            <a:spLocks noGrp="1"/>
          </p:cNvSpPr>
          <p:nvPr>
            <p:ph type="sldNum" sz="quarter" idx="12"/>
          </p:nvPr>
        </p:nvSpPr>
        <p:spPr/>
        <p:txBody>
          <a:bodyPr/>
          <a:lstStyle/>
          <a:p>
            <a:fld id="{38F5E074-DEB0-4ECC-B6C5-B2D926BA3E84}" type="slidenum">
              <a:rPr lang="es-ES" smtClean="0"/>
              <a:t>‹Nº›</a:t>
            </a:fld>
            <a:endParaRPr lang="es-ES"/>
          </a:p>
        </p:txBody>
      </p:sp>
    </p:spTree>
    <p:extLst>
      <p:ext uri="{BB962C8B-B14F-4D97-AF65-F5344CB8AC3E}">
        <p14:creationId xmlns:p14="http://schemas.microsoft.com/office/powerpoint/2010/main" val="1212744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61438-6C9B-0C2E-5089-A62FEF267CA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2B77AD-2519-4CED-D641-5B1C38F29BB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00602F-AF96-FBA7-770D-8CE272A7C594}"/>
              </a:ext>
            </a:extLst>
          </p:cNvPr>
          <p:cNvSpPr>
            <a:spLocks noGrp="1"/>
          </p:cNvSpPr>
          <p:nvPr>
            <p:ph type="dt" sz="half" idx="10"/>
          </p:nvPr>
        </p:nvSpPr>
        <p:spPr/>
        <p:txBody>
          <a:bodyPr/>
          <a:lstStyle/>
          <a:p>
            <a:fld id="{68AB1B8C-0FD9-4279-B7AC-007CCB412C89}" type="datetimeFigureOut">
              <a:rPr lang="es-ES" smtClean="0"/>
              <a:t>17/04/2026</a:t>
            </a:fld>
            <a:endParaRPr lang="es-ES"/>
          </a:p>
        </p:txBody>
      </p:sp>
      <p:sp>
        <p:nvSpPr>
          <p:cNvPr id="5" name="Marcador de pie de página 4">
            <a:extLst>
              <a:ext uri="{FF2B5EF4-FFF2-40B4-BE49-F238E27FC236}">
                <a16:creationId xmlns:a16="http://schemas.microsoft.com/office/drawing/2014/main" id="{567941F6-2163-573C-1357-C598EDB70BA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312369-6859-CB5F-0776-2DED1A673823}"/>
              </a:ext>
            </a:extLst>
          </p:cNvPr>
          <p:cNvSpPr>
            <a:spLocks noGrp="1"/>
          </p:cNvSpPr>
          <p:nvPr>
            <p:ph type="sldNum" sz="quarter" idx="12"/>
          </p:nvPr>
        </p:nvSpPr>
        <p:spPr/>
        <p:txBody>
          <a:bodyPr/>
          <a:lstStyle/>
          <a:p>
            <a:fld id="{38F5E074-DEB0-4ECC-B6C5-B2D926BA3E84}" type="slidenum">
              <a:rPr lang="es-ES" smtClean="0"/>
              <a:t>‹Nº›</a:t>
            </a:fld>
            <a:endParaRPr lang="es-ES"/>
          </a:p>
        </p:txBody>
      </p:sp>
    </p:spTree>
    <p:extLst>
      <p:ext uri="{BB962C8B-B14F-4D97-AF65-F5344CB8AC3E}">
        <p14:creationId xmlns:p14="http://schemas.microsoft.com/office/powerpoint/2010/main" val="103253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2A3539-D01A-9450-3FDD-EF0CF8D1918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6702149-6B5E-ACE3-5B07-70E277744F2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561D80A-5CA6-F448-27E7-4DE9EAB83AB6}"/>
              </a:ext>
            </a:extLst>
          </p:cNvPr>
          <p:cNvSpPr>
            <a:spLocks noGrp="1"/>
          </p:cNvSpPr>
          <p:nvPr>
            <p:ph type="dt" sz="half" idx="10"/>
          </p:nvPr>
        </p:nvSpPr>
        <p:spPr/>
        <p:txBody>
          <a:bodyPr/>
          <a:lstStyle/>
          <a:p>
            <a:fld id="{68AB1B8C-0FD9-4279-B7AC-007CCB412C89}" type="datetimeFigureOut">
              <a:rPr lang="es-ES" smtClean="0"/>
              <a:t>17/04/2026</a:t>
            </a:fld>
            <a:endParaRPr lang="es-ES"/>
          </a:p>
        </p:txBody>
      </p:sp>
      <p:sp>
        <p:nvSpPr>
          <p:cNvPr id="5" name="Marcador de pie de página 4">
            <a:extLst>
              <a:ext uri="{FF2B5EF4-FFF2-40B4-BE49-F238E27FC236}">
                <a16:creationId xmlns:a16="http://schemas.microsoft.com/office/drawing/2014/main" id="{10FEB008-EAC3-948D-8D2F-F9E5358AFED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E51D5B9-9D43-CA0C-535F-5AA7DE8DBD68}"/>
              </a:ext>
            </a:extLst>
          </p:cNvPr>
          <p:cNvSpPr>
            <a:spLocks noGrp="1"/>
          </p:cNvSpPr>
          <p:nvPr>
            <p:ph type="sldNum" sz="quarter" idx="12"/>
          </p:nvPr>
        </p:nvSpPr>
        <p:spPr/>
        <p:txBody>
          <a:bodyPr/>
          <a:lstStyle/>
          <a:p>
            <a:fld id="{38F5E074-DEB0-4ECC-B6C5-B2D926BA3E84}" type="slidenum">
              <a:rPr lang="es-ES" smtClean="0"/>
              <a:t>‹Nº›</a:t>
            </a:fld>
            <a:endParaRPr lang="es-ES"/>
          </a:p>
        </p:txBody>
      </p:sp>
    </p:spTree>
    <p:extLst>
      <p:ext uri="{BB962C8B-B14F-4D97-AF65-F5344CB8AC3E}">
        <p14:creationId xmlns:p14="http://schemas.microsoft.com/office/powerpoint/2010/main" val="372272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A74CC-0D00-A720-7C95-C29C0147497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27C7FB-FB99-E8C5-4C1F-B7C94B512CB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37C11C6-9ABD-3816-7E7B-C0759858E7C7}"/>
              </a:ext>
            </a:extLst>
          </p:cNvPr>
          <p:cNvSpPr>
            <a:spLocks noGrp="1"/>
          </p:cNvSpPr>
          <p:nvPr>
            <p:ph type="dt" sz="half" idx="10"/>
          </p:nvPr>
        </p:nvSpPr>
        <p:spPr/>
        <p:txBody>
          <a:bodyPr/>
          <a:lstStyle/>
          <a:p>
            <a:fld id="{68AB1B8C-0FD9-4279-B7AC-007CCB412C89}" type="datetimeFigureOut">
              <a:rPr lang="es-ES" smtClean="0"/>
              <a:t>17/04/2026</a:t>
            </a:fld>
            <a:endParaRPr lang="es-ES"/>
          </a:p>
        </p:txBody>
      </p:sp>
      <p:sp>
        <p:nvSpPr>
          <p:cNvPr id="5" name="Marcador de pie de página 4">
            <a:extLst>
              <a:ext uri="{FF2B5EF4-FFF2-40B4-BE49-F238E27FC236}">
                <a16:creationId xmlns:a16="http://schemas.microsoft.com/office/drawing/2014/main" id="{55F9F0E7-EC9E-24C4-9861-9CD51F844CB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26E30F-FD15-3015-76EB-EF8B32C3563D}"/>
              </a:ext>
            </a:extLst>
          </p:cNvPr>
          <p:cNvSpPr>
            <a:spLocks noGrp="1"/>
          </p:cNvSpPr>
          <p:nvPr>
            <p:ph type="sldNum" sz="quarter" idx="12"/>
          </p:nvPr>
        </p:nvSpPr>
        <p:spPr/>
        <p:txBody>
          <a:bodyPr/>
          <a:lstStyle/>
          <a:p>
            <a:fld id="{38F5E074-DEB0-4ECC-B6C5-B2D926BA3E84}" type="slidenum">
              <a:rPr lang="es-ES" smtClean="0"/>
              <a:t>‹Nº›</a:t>
            </a:fld>
            <a:endParaRPr lang="es-ES"/>
          </a:p>
        </p:txBody>
      </p:sp>
    </p:spTree>
    <p:extLst>
      <p:ext uri="{BB962C8B-B14F-4D97-AF65-F5344CB8AC3E}">
        <p14:creationId xmlns:p14="http://schemas.microsoft.com/office/powerpoint/2010/main" val="37067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58A4C9-7CD6-5632-3E3A-1CCD4D1095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3506FCA-BCD9-F6B8-BD3D-1F58C55BF5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5DEA32-7931-BC26-25DF-13A4868CA530}"/>
              </a:ext>
            </a:extLst>
          </p:cNvPr>
          <p:cNvSpPr>
            <a:spLocks noGrp="1"/>
          </p:cNvSpPr>
          <p:nvPr>
            <p:ph type="dt" sz="half" idx="10"/>
          </p:nvPr>
        </p:nvSpPr>
        <p:spPr/>
        <p:txBody>
          <a:bodyPr/>
          <a:lstStyle/>
          <a:p>
            <a:fld id="{68AB1B8C-0FD9-4279-B7AC-007CCB412C89}" type="datetimeFigureOut">
              <a:rPr lang="es-ES" smtClean="0"/>
              <a:t>17/04/2026</a:t>
            </a:fld>
            <a:endParaRPr lang="es-ES"/>
          </a:p>
        </p:txBody>
      </p:sp>
      <p:sp>
        <p:nvSpPr>
          <p:cNvPr id="5" name="Marcador de pie de página 4">
            <a:extLst>
              <a:ext uri="{FF2B5EF4-FFF2-40B4-BE49-F238E27FC236}">
                <a16:creationId xmlns:a16="http://schemas.microsoft.com/office/drawing/2014/main" id="{495C767C-1822-E6BC-6D65-7483385048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4C113F4-30FB-54C0-8E08-D758C9465A69}"/>
              </a:ext>
            </a:extLst>
          </p:cNvPr>
          <p:cNvSpPr>
            <a:spLocks noGrp="1"/>
          </p:cNvSpPr>
          <p:nvPr>
            <p:ph type="sldNum" sz="quarter" idx="12"/>
          </p:nvPr>
        </p:nvSpPr>
        <p:spPr/>
        <p:txBody>
          <a:bodyPr/>
          <a:lstStyle/>
          <a:p>
            <a:fld id="{38F5E074-DEB0-4ECC-B6C5-B2D926BA3E84}" type="slidenum">
              <a:rPr lang="es-ES" smtClean="0"/>
              <a:t>‹Nº›</a:t>
            </a:fld>
            <a:endParaRPr lang="es-ES"/>
          </a:p>
        </p:txBody>
      </p:sp>
    </p:spTree>
    <p:extLst>
      <p:ext uri="{BB962C8B-B14F-4D97-AF65-F5344CB8AC3E}">
        <p14:creationId xmlns:p14="http://schemas.microsoft.com/office/powerpoint/2010/main" val="70785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AF46B-C70E-F9C3-9753-EAA492078A6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5CC858-E40C-B54C-671B-7C8DC316329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E8A113-E2A1-EE45-9D56-CE676FBF34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0CA89B-C252-4B81-C184-F51EA3D4E8A5}"/>
              </a:ext>
            </a:extLst>
          </p:cNvPr>
          <p:cNvSpPr>
            <a:spLocks noGrp="1"/>
          </p:cNvSpPr>
          <p:nvPr>
            <p:ph type="dt" sz="half" idx="10"/>
          </p:nvPr>
        </p:nvSpPr>
        <p:spPr/>
        <p:txBody>
          <a:bodyPr/>
          <a:lstStyle/>
          <a:p>
            <a:fld id="{68AB1B8C-0FD9-4279-B7AC-007CCB412C89}" type="datetimeFigureOut">
              <a:rPr lang="es-ES" smtClean="0"/>
              <a:t>17/04/2026</a:t>
            </a:fld>
            <a:endParaRPr lang="es-ES"/>
          </a:p>
        </p:txBody>
      </p:sp>
      <p:sp>
        <p:nvSpPr>
          <p:cNvPr id="6" name="Marcador de pie de página 5">
            <a:extLst>
              <a:ext uri="{FF2B5EF4-FFF2-40B4-BE49-F238E27FC236}">
                <a16:creationId xmlns:a16="http://schemas.microsoft.com/office/drawing/2014/main" id="{7C62B9E8-D28C-7E70-43D4-C1CE596A3E8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5B962B1-3949-04C9-716C-7A2E44F81A58}"/>
              </a:ext>
            </a:extLst>
          </p:cNvPr>
          <p:cNvSpPr>
            <a:spLocks noGrp="1"/>
          </p:cNvSpPr>
          <p:nvPr>
            <p:ph type="sldNum" sz="quarter" idx="12"/>
          </p:nvPr>
        </p:nvSpPr>
        <p:spPr/>
        <p:txBody>
          <a:bodyPr/>
          <a:lstStyle/>
          <a:p>
            <a:fld id="{38F5E074-DEB0-4ECC-B6C5-B2D926BA3E84}" type="slidenum">
              <a:rPr lang="es-ES" smtClean="0"/>
              <a:t>‹Nº›</a:t>
            </a:fld>
            <a:endParaRPr lang="es-ES"/>
          </a:p>
        </p:txBody>
      </p:sp>
    </p:spTree>
    <p:extLst>
      <p:ext uri="{BB962C8B-B14F-4D97-AF65-F5344CB8AC3E}">
        <p14:creationId xmlns:p14="http://schemas.microsoft.com/office/powerpoint/2010/main" val="226551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744ADB-6574-0409-CA4D-AB6EDD42445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74B1E3-9444-A131-C881-113743CF8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354CFB2-0C04-E46D-750D-578AAC79B15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1C678AE-97F5-BD9C-6B7B-BAA11BCD28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2124EDB-14C7-C95B-640A-1A4EA091A3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A666EDC-71DF-5D4D-2EBC-36FF620844D7}"/>
              </a:ext>
            </a:extLst>
          </p:cNvPr>
          <p:cNvSpPr>
            <a:spLocks noGrp="1"/>
          </p:cNvSpPr>
          <p:nvPr>
            <p:ph type="dt" sz="half" idx="10"/>
          </p:nvPr>
        </p:nvSpPr>
        <p:spPr/>
        <p:txBody>
          <a:bodyPr/>
          <a:lstStyle/>
          <a:p>
            <a:fld id="{68AB1B8C-0FD9-4279-B7AC-007CCB412C89}" type="datetimeFigureOut">
              <a:rPr lang="es-ES" smtClean="0"/>
              <a:t>17/04/2026</a:t>
            </a:fld>
            <a:endParaRPr lang="es-ES"/>
          </a:p>
        </p:txBody>
      </p:sp>
      <p:sp>
        <p:nvSpPr>
          <p:cNvPr id="8" name="Marcador de pie de página 7">
            <a:extLst>
              <a:ext uri="{FF2B5EF4-FFF2-40B4-BE49-F238E27FC236}">
                <a16:creationId xmlns:a16="http://schemas.microsoft.com/office/drawing/2014/main" id="{41D5621B-1490-2701-7067-A6BBF7E2BCC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A54A108-5EE2-A788-09CB-DB2E61B50FFA}"/>
              </a:ext>
            </a:extLst>
          </p:cNvPr>
          <p:cNvSpPr>
            <a:spLocks noGrp="1"/>
          </p:cNvSpPr>
          <p:nvPr>
            <p:ph type="sldNum" sz="quarter" idx="12"/>
          </p:nvPr>
        </p:nvSpPr>
        <p:spPr/>
        <p:txBody>
          <a:bodyPr/>
          <a:lstStyle/>
          <a:p>
            <a:fld id="{38F5E074-DEB0-4ECC-B6C5-B2D926BA3E84}" type="slidenum">
              <a:rPr lang="es-ES" smtClean="0"/>
              <a:t>‹Nº›</a:t>
            </a:fld>
            <a:endParaRPr lang="es-ES"/>
          </a:p>
        </p:txBody>
      </p:sp>
    </p:spTree>
    <p:extLst>
      <p:ext uri="{BB962C8B-B14F-4D97-AF65-F5344CB8AC3E}">
        <p14:creationId xmlns:p14="http://schemas.microsoft.com/office/powerpoint/2010/main" val="20973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41B68-4E70-6374-BD76-7D806F113F8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641C01F-E2B5-439D-D6EE-B88D7112C343}"/>
              </a:ext>
            </a:extLst>
          </p:cNvPr>
          <p:cNvSpPr>
            <a:spLocks noGrp="1"/>
          </p:cNvSpPr>
          <p:nvPr>
            <p:ph type="dt" sz="half" idx="10"/>
          </p:nvPr>
        </p:nvSpPr>
        <p:spPr/>
        <p:txBody>
          <a:bodyPr/>
          <a:lstStyle/>
          <a:p>
            <a:fld id="{68AB1B8C-0FD9-4279-B7AC-007CCB412C89}" type="datetimeFigureOut">
              <a:rPr lang="es-ES" smtClean="0"/>
              <a:t>17/04/2026</a:t>
            </a:fld>
            <a:endParaRPr lang="es-ES"/>
          </a:p>
        </p:txBody>
      </p:sp>
      <p:sp>
        <p:nvSpPr>
          <p:cNvPr id="4" name="Marcador de pie de página 3">
            <a:extLst>
              <a:ext uri="{FF2B5EF4-FFF2-40B4-BE49-F238E27FC236}">
                <a16:creationId xmlns:a16="http://schemas.microsoft.com/office/drawing/2014/main" id="{8039227E-DE6A-78D6-CC9E-52AE4B11D9C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1B79796-347E-0655-C3B6-01D1B1912AEC}"/>
              </a:ext>
            </a:extLst>
          </p:cNvPr>
          <p:cNvSpPr>
            <a:spLocks noGrp="1"/>
          </p:cNvSpPr>
          <p:nvPr>
            <p:ph type="sldNum" sz="quarter" idx="12"/>
          </p:nvPr>
        </p:nvSpPr>
        <p:spPr/>
        <p:txBody>
          <a:bodyPr/>
          <a:lstStyle/>
          <a:p>
            <a:fld id="{38F5E074-DEB0-4ECC-B6C5-B2D926BA3E84}" type="slidenum">
              <a:rPr lang="es-ES" smtClean="0"/>
              <a:t>‹Nº›</a:t>
            </a:fld>
            <a:endParaRPr lang="es-ES"/>
          </a:p>
        </p:txBody>
      </p:sp>
    </p:spTree>
    <p:extLst>
      <p:ext uri="{BB962C8B-B14F-4D97-AF65-F5344CB8AC3E}">
        <p14:creationId xmlns:p14="http://schemas.microsoft.com/office/powerpoint/2010/main" val="253118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1A60C41-347B-1510-D207-36D5E1524FFB}"/>
              </a:ext>
            </a:extLst>
          </p:cNvPr>
          <p:cNvSpPr>
            <a:spLocks noGrp="1"/>
          </p:cNvSpPr>
          <p:nvPr>
            <p:ph type="dt" sz="half" idx="10"/>
          </p:nvPr>
        </p:nvSpPr>
        <p:spPr/>
        <p:txBody>
          <a:bodyPr/>
          <a:lstStyle/>
          <a:p>
            <a:fld id="{68AB1B8C-0FD9-4279-B7AC-007CCB412C89}" type="datetimeFigureOut">
              <a:rPr lang="es-ES" smtClean="0"/>
              <a:t>17/04/2026</a:t>
            </a:fld>
            <a:endParaRPr lang="es-ES"/>
          </a:p>
        </p:txBody>
      </p:sp>
      <p:sp>
        <p:nvSpPr>
          <p:cNvPr id="3" name="Marcador de pie de página 2">
            <a:extLst>
              <a:ext uri="{FF2B5EF4-FFF2-40B4-BE49-F238E27FC236}">
                <a16:creationId xmlns:a16="http://schemas.microsoft.com/office/drawing/2014/main" id="{E54E8165-B63F-FA77-DA8F-1779220EA2E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E96811-EAA1-E18A-BE61-7087AA0C731A}"/>
              </a:ext>
            </a:extLst>
          </p:cNvPr>
          <p:cNvSpPr>
            <a:spLocks noGrp="1"/>
          </p:cNvSpPr>
          <p:nvPr>
            <p:ph type="sldNum" sz="quarter" idx="12"/>
          </p:nvPr>
        </p:nvSpPr>
        <p:spPr/>
        <p:txBody>
          <a:bodyPr/>
          <a:lstStyle/>
          <a:p>
            <a:fld id="{38F5E074-DEB0-4ECC-B6C5-B2D926BA3E84}" type="slidenum">
              <a:rPr lang="es-ES" smtClean="0"/>
              <a:t>‹Nº›</a:t>
            </a:fld>
            <a:endParaRPr lang="es-ES"/>
          </a:p>
        </p:txBody>
      </p:sp>
    </p:spTree>
    <p:extLst>
      <p:ext uri="{BB962C8B-B14F-4D97-AF65-F5344CB8AC3E}">
        <p14:creationId xmlns:p14="http://schemas.microsoft.com/office/powerpoint/2010/main" val="120107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7A17CA-E4F0-3B6D-E01F-3F718EA5A3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3FC6D1-75A0-A595-DC38-188981220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ABC88BA-FF08-2027-C4C2-49071DD75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B2C4A2E-4D0B-141E-B194-3EFC8C5F88E6}"/>
              </a:ext>
            </a:extLst>
          </p:cNvPr>
          <p:cNvSpPr>
            <a:spLocks noGrp="1"/>
          </p:cNvSpPr>
          <p:nvPr>
            <p:ph type="dt" sz="half" idx="10"/>
          </p:nvPr>
        </p:nvSpPr>
        <p:spPr/>
        <p:txBody>
          <a:bodyPr/>
          <a:lstStyle/>
          <a:p>
            <a:fld id="{68AB1B8C-0FD9-4279-B7AC-007CCB412C89}" type="datetimeFigureOut">
              <a:rPr lang="es-ES" smtClean="0"/>
              <a:t>17/04/2026</a:t>
            </a:fld>
            <a:endParaRPr lang="es-ES"/>
          </a:p>
        </p:txBody>
      </p:sp>
      <p:sp>
        <p:nvSpPr>
          <p:cNvPr id="6" name="Marcador de pie de página 5">
            <a:extLst>
              <a:ext uri="{FF2B5EF4-FFF2-40B4-BE49-F238E27FC236}">
                <a16:creationId xmlns:a16="http://schemas.microsoft.com/office/drawing/2014/main" id="{33B6DE64-BB97-A8A7-4637-BED881DC0A1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B4B9F3E-1E55-279F-1B22-372C28B06884}"/>
              </a:ext>
            </a:extLst>
          </p:cNvPr>
          <p:cNvSpPr>
            <a:spLocks noGrp="1"/>
          </p:cNvSpPr>
          <p:nvPr>
            <p:ph type="sldNum" sz="quarter" idx="12"/>
          </p:nvPr>
        </p:nvSpPr>
        <p:spPr/>
        <p:txBody>
          <a:bodyPr/>
          <a:lstStyle/>
          <a:p>
            <a:fld id="{38F5E074-DEB0-4ECC-B6C5-B2D926BA3E84}" type="slidenum">
              <a:rPr lang="es-ES" smtClean="0"/>
              <a:t>‹Nº›</a:t>
            </a:fld>
            <a:endParaRPr lang="es-ES"/>
          </a:p>
        </p:txBody>
      </p:sp>
    </p:spTree>
    <p:extLst>
      <p:ext uri="{BB962C8B-B14F-4D97-AF65-F5344CB8AC3E}">
        <p14:creationId xmlns:p14="http://schemas.microsoft.com/office/powerpoint/2010/main" val="162107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1A2FA-9A32-9E02-E61E-2AED6F1FC5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CFEBFB7-957B-3554-F518-CF0ECF0C8A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8A514A2-71C4-DC01-B0D3-543D9CFB4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B03797-AC4B-D0B6-869E-22FA1F6B0A00}"/>
              </a:ext>
            </a:extLst>
          </p:cNvPr>
          <p:cNvSpPr>
            <a:spLocks noGrp="1"/>
          </p:cNvSpPr>
          <p:nvPr>
            <p:ph type="dt" sz="half" idx="10"/>
          </p:nvPr>
        </p:nvSpPr>
        <p:spPr/>
        <p:txBody>
          <a:bodyPr/>
          <a:lstStyle/>
          <a:p>
            <a:fld id="{68AB1B8C-0FD9-4279-B7AC-007CCB412C89}" type="datetimeFigureOut">
              <a:rPr lang="es-ES" smtClean="0"/>
              <a:t>17/04/2026</a:t>
            </a:fld>
            <a:endParaRPr lang="es-ES"/>
          </a:p>
        </p:txBody>
      </p:sp>
      <p:sp>
        <p:nvSpPr>
          <p:cNvPr id="6" name="Marcador de pie de página 5">
            <a:extLst>
              <a:ext uri="{FF2B5EF4-FFF2-40B4-BE49-F238E27FC236}">
                <a16:creationId xmlns:a16="http://schemas.microsoft.com/office/drawing/2014/main" id="{0886B630-644D-0DAA-513C-8BAEEA42958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009D7C7-5590-8F73-3C3D-7A49B3B08BDA}"/>
              </a:ext>
            </a:extLst>
          </p:cNvPr>
          <p:cNvSpPr>
            <a:spLocks noGrp="1"/>
          </p:cNvSpPr>
          <p:nvPr>
            <p:ph type="sldNum" sz="quarter" idx="12"/>
          </p:nvPr>
        </p:nvSpPr>
        <p:spPr/>
        <p:txBody>
          <a:bodyPr/>
          <a:lstStyle/>
          <a:p>
            <a:fld id="{38F5E074-DEB0-4ECC-B6C5-B2D926BA3E84}" type="slidenum">
              <a:rPr lang="es-ES" smtClean="0"/>
              <a:t>‹Nº›</a:t>
            </a:fld>
            <a:endParaRPr lang="es-ES"/>
          </a:p>
        </p:txBody>
      </p:sp>
    </p:spTree>
    <p:extLst>
      <p:ext uri="{BB962C8B-B14F-4D97-AF65-F5344CB8AC3E}">
        <p14:creationId xmlns:p14="http://schemas.microsoft.com/office/powerpoint/2010/main" val="185646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6DE80E9-3B31-36BD-95AA-D65B4F5AB5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0A0444-885C-B80D-CF57-CE0E3451AE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6AC62E7-50FD-75B7-7C71-9D5AAEBBC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B1B8C-0FD9-4279-B7AC-007CCB412C89}" type="datetimeFigureOut">
              <a:rPr lang="es-ES" smtClean="0"/>
              <a:t>17/04/2026</a:t>
            </a:fld>
            <a:endParaRPr lang="es-ES"/>
          </a:p>
        </p:txBody>
      </p:sp>
      <p:sp>
        <p:nvSpPr>
          <p:cNvPr id="5" name="Marcador de pie de página 4">
            <a:extLst>
              <a:ext uri="{FF2B5EF4-FFF2-40B4-BE49-F238E27FC236}">
                <a16:creationId xmlns:a16="http://schemas.microsoft.com/office/drawing/2014/main" id="{EC7AF6BF-8041-9F54-90B7-F59F4E6099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C7B69C5-6C50-4B05-0A0D-1B97188970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5E074-DEB0-4ECC-B6C5-B2D926BA3E84}" type="slidenum">
              <a:rPr lang="es-ES" smtClean="0"/>
              <a:t>‹Nº›</a:t>
            </a:fld>
            <a:endParaRPr lang="es-ES"/>
          </a:p>
        </p:txBody>
      </p:sp>
    </p:spTree>
    <p:extLst>
      <p:ext uri="{BB962C8B-B14F-4D97-AF65-F5344CB8AC3E}">
        <p14:creationId xmlns:p14="http://schemas.microsoft.com/office/powerpoint/2010/main" val="2343307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9.xml"/><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6.png"/><Relationship Id="rId5" Type="http://schemas.openxmlformats.org/officeDocument/2006/relationships/image" Target="../media/image4.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 nombre de la empresa&#10;&#10;Descripción generada automáticamente">
            <a:extLst>
              <a:ext uri="{FF2B5EF4-FFF2-40B4-BE49-F238E27FC236}">
                <a16:creationId xmlns:a16="http://schemas.microsoft.com/office/drawing/2014/main" id="{7EC4EE41-BF2B-49A8-96DB-42F7D1F49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009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1F8"/>
        </a:solidFill>
        <a:effectLst/>
      </p:bgPr>
    </p:bg>
    <p:spTree>
      <p:nvGrpSpPr>
        <p:cNvPr id="1" name="">
          <a:extLst>
            <a:ext uri="{FF2B5EF4-FFF2-40B4-BE49-F238E27FC236}">
              <a16:creationId xmlns:a16="http://schemas.microsoft.com/office/drawing/2014/main" id="{B3EBFCA1-FB7A-CCC0-ADEB-2A32E2ECE995}"/>
            </a:ext>
          </a:extLst>
        </p:cNvPr>
        <p:cNvGrpSpPr/>
        <p:nvPr/>
      </p:nvGrpSpPr>
      <p:grpSpPr>
        <a:xfrm>
          <a:off x="0" y="0"/>
          <a:ext cx="0" cy="0"/>
          <a:chOff x="0" y="0"/>
          <a:chExt cx="0" cy="0"/>
        </a:xfrm>
      </p:grpSpPr>
      <p:pic>
        <p:nvPicPr>
          <p:cNvPr id="2" name="Imagen 1" descr="Imagen que contiene camino, exterior, calle, montar a caballo&#10;&#10;El contenido generado por IA puede ser incorrecto.">
            <a:extLst>
              <a:ext uri="{FF2B5EF4-FFF2-40B4-BE49-F238E27FC236}">
                <a16:creationId xmlns:a16="http://schemas.microsoft.com/office/drawing/2014/main" id="{C86D3634-3D16-0C69-C396-382A264DDE20}"/>
              </a:ext>
            </a:extLst>
          </p:cNvPr>
          <p:cNvPicPr>
            <a:picLocks noChangeAspect="1"/>
          </p:cNvPicPr>
          <p:nvPr/>
        </p:nvPicPr>
        <p:blipFill>
          <a:blip r:embed="rId3">
            <a:extLst>
              <a:ext uri="{28A0092B-C50C-407E-A947-70E740481C1C}">
                <a14:useLocalDpi xmlns:a14="http://schemas.microsoft.com/office/drawing/2010/main" val="0"/>
              </a:ext>
            </a:extLst>
          </a:blip>
          <a:srcRect l="13727" r="63662"/>
          <a:stretch>
            <a:fillRect/>
          </a:stretch>
        </p:blipFill>
        <p:spPr>
          <a:xfrm>
            <a:off x="-230861" y="-52527"/>
            <a:ext cx="2350606" cy="6929802"/>
          </a:xfrm>
          <a:prstGeom prst="rect">
            <a:avLst/>
          </a:prstGeom>
        </p:spPr>
      </p:pic>
      <p:sp>
        <p:nvSpPr>
          <p:cNvPr id="19" name="Rectángulo: esquinas redondeadas 18">
            <a:extLst>
              <a:ext uri="{FF2B5EF4-FFF2-40B4-BE49-F238E27FC236}">
                <a16:creationId xmlns:a16="http://schemas.microsoft.com/office/drawing/2014/main" id="{9153FA5A-C067-8F00-BA76-F8570616F6E8}"/>
              </a:ext>
            </a:extLst>
          </p:cNvPr>
          <p:cNvSpPr/>
          <p:nvPr/>
        </p:nvSpPr>
        <p:spPr>
          <a:xfrm>
            <a:off x="2448388" y="1959403"/>
            <a:ext cx="9360158" cy="2500018"/>
          </a:xfrm>
          <a:prstGeom prst="roundRect">
            <a:avLst/>
          </a:prstGeom>
          <a:noFill/>
          <a:ln>
            <a:solidFill>
              <a:srgbClr val="01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Imagen 14" descr="Una señal de alto&#10;&#10;Descripción generada automáticamente">
            <a:extLst>
              <a:ext uri="{FF2B5EF4-FFF2-40B4-BE49-F238E27FC236}">
                <a16:creationId xmlns:a16="http://schemas.microsoft.com/office/drawing/2014/main" id="{C8959F88-0257-547C-71C0-48BDB2697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7776" y="6293990"/>
            <a:ext cx="526714" cy="526714"/>
          </a:xfrm>
          <a:prstGeom prst="rect">
            <a:avLst/>
          </a:prstGeom>
        </p:spPr>
      </p:pic>
      <p:sp>
        <p:nvSpPr>
          <p:cNvPr id="9" name="CuadroTexto 8">
            <a:extLst>
              <a:ext uri="{FF2B5EF4-FFF2-40B4-BE49-F238E27FC236}">
                <a16:creationId xmlns:a16="http://schemas.microsoft.com/office/drawing/2014/main" id="{F0E1ECED-06BD-175C-6028-0020395AF991}"/>
              </a:ext>
            </a:extLst>
          </p:cNvPr>
          <p:cNvSpPr txBox="1"/>
          <p:nvPr/>
        </p:nvSpPr>
        <p:spPr>
          <a:xfrm>
            <a:off x="2448388" y="583937"/>
            <a:ext cx="832610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De tu experiencia propia, ¿en qué lugar colocarías a tu ciudad en términos de seguridad vial para los peatones respecto a otras ciudades que hayas visitado?</a:t>
            </a:r>
          </a:p>
        </p:txBody>
      </p:sp>
      <p:pic>
        <p:nvPicPr>
          <p:cNvPr id="27" name="Imagen 26">
            <a:extLst>
              <a:ext uri="{FF2B5EF4-FFF2-40B4-BE49-F238E27FC236}">
                <a16:creationId xmlns:a16="http://schemas.microsoft.com/office/drawing/2014/main" id="{106658BD-8814-0BE2-0182-A1F609747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4490" y="6401052"/>
            <a:ext cx="1034056" cy="312591"/>
          </a:xfrm>
          <a:prstGeom prst="rect">
            <a:avLst/>
          </a:prstGeom>
        </p:spPr>
      </p:pic>
      <p:pic>
        <p:nvPicPr>
          <p:cNvPr id="45" name="Imagen 44">
            <a:extLst>
              <a:ext uri="{FF2B5EF4-FFF2-40B4-BE49-F238E27FC236}">
                <a16:creationId xmlns:a16="http://schemas.microsoft.com/office/drawing/2014/main" id="{5472A7C6-EA56-6A58-0C4A-134F14C4F8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4490" y="152528"/>
            <a:ext cx="1587379" cy="893074"/>
          </a:xfrm>
          <a:prstGeom prst="rect">
            <a:avLst/>
          </a:prstGeom>
        </p:spPr>
      </p:pic>
      <p:cxnSp>
        <p:nvCxnSpPr>
          <p:cNvPr id="4" name="Conector recto 3">
            <a:extLst>
              <a:ext uri="{FF2B5EF4-FFF2-40B4-BE49-F238E27FC236}">
                <a16:creationId xmlns:a16="http://schemas.microsoft.com/office/drawing/2014/main" id="{EC21AD4D-51C3-9DDD-3870-0EC4E135E6CC}"/>
              </a:ext>
            </a:extLst>
          </p:cNvPr>
          <p:cNvCxnSpPr/>
          <p:nvPr/>
        </p:nvCxnSpPr>
        <p:spPr>
          <a:xfrm>
            <a:off x="2015594"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99B1F9A7-AF02-7C34-081A-19EC09CF82C8}"/>
              </a:ext>
            </a:extLst>
          </p:cNvPr>
          <p:cNvSpPr txBox="1"/>
          <p:nvPr/>
        </p:nvSpPr>
        <p:spPr>
          <a:xfrm>
            <a:off x="2925332" y="3685353"/>
            <a:ext cx="138620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5,0</a:t>
            </a:r>
            <a:r>
              <a:rPr kumimoji="0" lang="es-ES" sz="18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a:t>
            </a:r>
            <a:endParaRPr kumimoji="0" lang="es-ES" sz="1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endParaRPr>
          </a:p>
        </p:txBody>
      </p:sp>
      <p:sp>
        <p:nvSpPr>
          <p:cNvPr id="21" name="CuadroTexto 20">
            <a:extLst>
              <a:ext uri="{FF2B5EF4-FFF2-40B4-BE49-F238E27FC236}">
                <a16:creationId xmlns:a16="http://schemas.microsoft.com/office/drawing/2014/main" id="{7B7BD5A3-0690-9ECC-66BB-50BDE0C0B473}"/>
              </a:ext>
            </a:extLst>
          </p:cNvPr>
          <p:cNvSpPr txBox="1"/>
          <p:nvPr/>
        </p:nvSpPr>
        <p:spPr>
          <a:xfrm>
            <a:off x="4573862" y="3685353"/>
            <a:ext cx="147239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35,0</a:t>
            </a:r>
            <a:r>
              <a:rPr kumimoji="0" lang="es-ES" sz="18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a:t>
            </a:r>
            <a:endParaRPr kumimoji="0" lang="es-ES" sz="1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endParaRPr>
          </a:p>
        </p:txBody>
      </p:sp>
      <p:sp>
        <p:nvSpPr>
          <p:cNvPr id="22" name="CuadroTexto 21">
            <a:extLst>
              <a:ext uri="{FF2B5EF4-FFF2-40B4-BE49-F238E27FC236}">
                <a16:creationId xmlns:a16="http://schemas.microsoft.com/office/drawing/2014/main" id="{4DE9FEC9-A011-80DB-9C82-417F94D13766}"/>
              </a:ext>
            </a:extLst>
          </p:cNvPr>
          <p:cNvSpPr txBox="1"/>
          <p:nvPr/>
        </p:nvSpPr>
        <p:spPr>
          <a:xfrm>
            <a:off x="8132266" y="3685353"/>
            <a:ext cx="14601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39,5</a:t>
            </a:r>
            <a:r>
              <a:rPr kumimoji="0" lang="es-ES" sz="18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a:t>
            </a:r>
            <a:endParaRPr kumimoji="0" lang="es-ES" sz="1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endParaRPr>
          </a:p>
        </p:txBody>
      </p:sp>
      <p:pic>
        <p:nvPicPr>
          <p:cNvPr id="5126" name="Picture 6">
            <a:extLst>
              <a:ext uri="{FF2B5EF4-FFF2-40B4-BE49-F238E27FC236}">
                <a16:creationId xmlns:a16="http://schemas.microsoft.com/office/drawing/2014/main" id="{A462755D-B2EC-3D44-3553-1406F8D068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6967" y="2174242"/>
            <a:ext cx="1006186" cy="100618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4F966ECC-9FC7-24C9-E4DF-F2E7700DEF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9248" y="2113537"/>
            <a:ext cx="1006186" cy="100618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42C19BD6-DC8F-31C4-3C3B-F614B7F32F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5341" y="2159509"/>
            <a:ext cx="1006186" cy="1006186"/>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C3E669F7-D365-FC59-A217-82237A5572A0}"/>
              </a:ext>
            </a:extLst>
          </p:cNvPr>
          <p:cNvSpPr txBox="1"/>
          <p:nvPr/>
        </p:nvSpPr>
        <p:spPr>
          <a:xfrm>
            <a:off x="2897886" y="3328173"/>
            <a:ext cx="1441096" cy="276999"/>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w="3175">
                  <a:solidFill>
                    <a:srgbClr val="01008B"/>
                  </a:solidFill>
                </a:ln>
                <a:noFill/>
                <a:effectLst/>
                <a:uLnTx/>
                <a:uFillTx/>
                <a:latin typeface="Montserrat" pitchFamily="2" charset="0"/>
                <a:ea typeface="+mn-ea"/>
                <a:cs typeface="+mn-cs"/>
              </a:rPr>
              <a:t>MUCHO MEJOR</a:t>
            </a:r>
          </a:p>
        </p:txBody>
      </p:sp>
      <p:pic>
        <p:nvPicPr>
          <p:cNvPr id="6" name="Picture 2">
            <a:extLst>
              <a:ext uri="{FF2B5EF4-FFF2-40B4-BE49-F238E27FC236}">
                <a16:creationId xmlns:a16="http://schemas.microsoft.com/office/drawing/2014/main" id="{037D0C79-D392-BA68-8B55-A73B89CD0B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0875" y="2076734"/>
            <a:ext cx="1386205" cy="1386205"/>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0C71EB45-E43E-109C-B7D3-ACC6809421E9}"/>
              </a:ext>
            </a:extLst>
          </p:cNvPr>
          <p:cNvSpPr txBox="1"/>
          <p:nvPr/>
        </p:nvSpPr>
        <p:spPr>
          <a:xfrm>
            <a:off x="4589512" y="3328173"/>
            <a:ext cx="1441096" cy="276999"/>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w="3175">
                  <a:solidFill>
                    <a:srgbClr val="01008B"/>
                  </a:solidFill>
                </a:ln>
                <a:noFill/>
                <a:effectLst/>
                <a:uLnTx/>
                <a:uFillTx/>
                <a:latin typeface="Montserrat" pitchFamily="2" charset="0"/>
                <a:ea typeface="+mn-ea"/>
                <a:cs typeface="+mn-cs"/>
              </a:rPr>
              <a:t>MEJOR</a:t>
            </a:r>
          </a:p>
        </p:txBody>
      </p:sp>
      <p:sp>
        <p:nvSpPr>
          <p:cNvPr id="14" name="CuadroTexto 13">
            <a:extLst>
              <a:ext uri="{FF2B5EF4-FFF2-40B4-BE49-F238E27FC236}">
                <a16:creationId xmlns:a16="http://schemas.microsoft.com/office/drawing/2014/main" id="{F98A9468-6346-2E1E-ECD9-46F2540B3B68}"/>
              </a:ext>
            </a:extLst>
          </p:cNvPr>
          <p:cNvSpPr txBox="1"/>
          <p:nvPr/>
        </p:nvSpPr>
        <p:spPr>
          <a:xfrm>
            <a:off x="6393429" y="3328173"/>
            <a:ext cx="1441096" cy="276999"/>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w="3175">
                  <a:solidFill>
                    <a:srgbClr val="01008B"/>
                  </a:solidFill>
                </a:ln>
                <a:noFill/>
                <a:effectLst/>
                <a:uLnTx/>
                <a:uFillTx/>
                <a:latin typeface="Montserrat" pitchFamily="2" charset="0"/>
                <a:ea typeface="+mn-ea"/>
                <a:cs typeface="+mn-cs"/>
              </a:rPr>
              <a:t>IGUAL</a:t>
            </a:r>
          </a:p>
        </p:txBody>
      </p:sp>
      <p:sp>
        <p:nvSpPr>
          <p:cNvPr id="17" name="CuadroTexto 16">
            <a:extLst>
              <a:ext uri="{FF2B5EF4-FFF2-40B4-BE49-F238E27FC236}">
                <a16:creationId xmlns:a16="http://schemas.microsoft.com/office/drawing/2014/main" id="{57113619-07D5-F92D-BE38-8B9EB9D9662B}"/>
              </a:ext>
            </a:extLst>
          </p:cNvPr>
          <p:cNvSpPr txBox="1"/>
          <p:nvPr/>
        </p:nvSpPr>
        <p:spPr>
          <a:xfrm>
            <a:off x="8141793" y="3328173"/>
            <a:ext cx="1441096" cy="276999"/>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w="3175">
                  <a:solidFill>
                    <a:srgbClr val="01008B"/>
                  </a:solidFill>
                </a:ln>
                <a:noFill/>
                <a:effectLst/>
                <a:uLnTx/>
                <a:uFillTx/>
                <a:latin typeface="Montserrat" pitchFamily="2" charset="0"/>
                <a:ea typeface="+mn-ea"/>
                <a:cs typeface="+mn-cs"/>
              </a:rPr>
              <a:t>PEOR</a:t>
            </a:r>
          </a:p>
        </p:txBody>
      </p:sp>
      <p:sp>
        <p:nvSpPr>
          <p:cNvPr id="18" name="CuadroTexto 17">
            <a:extLst>
              <a:ext uri="{FF2B5EF4-FFF2-40B4-BE49-F238E27FC236}">
                <a16:creationId xmlns:a16="http://schemas.microsoft.com/office/drawing/2014/main" id="{36635DE3-3FC0-CD34-B8C9-23F8B28D7312}"/>
              </a:ext>
            </a:extLst>
          </p:cNvPr>
          <p:cNvSpPr txBox="1"/>
          <p:nvPr/>
        </p:nvSpPr>
        <p:spPr>
          <a:xfrm>
            <a:off x="9974165" y="3328173"/>
            <a:ext cx="1441096" cy="276999"/>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w="3175">
                  <a:solidFill>
                    <a:srgbClr val="01008B"/>
                  </a:solidFill>
                </a:ln>
                <a:noFill/>
                <a:effectLst/>
                <a:uLnTx/>
                <a:uFillTx/>
                <a:latin typeface="Montserrat" pitchFamily="2" charset="0"/>
                <a:ea typeface="+mn-ea"/>
                <a:cs typeface="+mn-cs"/>
              </a:rPr>
              <a:t>MUCHO PEOR</a:t>
            </a:r>
          </a:p>
        </p:txBody>
      </p:sp>
      <p:sp>
        <p:nvSpPr>
          <p:cNvPr id="24" name="CuadroTexto 23">
            <a:extLst>
              <a:ext uri="{FF2B5EF4-FFF2-40B4-BE49-F238E27FC236}">
                <a16:creationId xmlns:a16="http://schemas.microsoft.com/office/drawing/2014/main" id="{FAC9C9C5-A6CA-2CAB-5A17-9A6DF6BBF55C}"/>
              </a:ext>
            </a:extLst>
          </p:cNvPr>
          <p:cNvSpPr txBox="1"/>
          <p:nvPr/>
        </p:nvSpPr>
        <p:spPr>
          <a:xfrm>
            <a:off x="6377779" y="3685353"/>
            <a:ext cx="147239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15,5</a:t>
            </a:r>
            <a:r>
              <a:rPr kumimoji="0" lang="es-ES" sz="18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a:t>
            </a:r>
            <a:endParaRPr kumimoji="0" lang="es-ES" sz="1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endParaRPr>
          </a:p>
        </p:txBody>
      </p:sp>
      <p:sp>
        <p:nvSpPr>
          <p:cNvPr id="28" name="CuadroTexto 27">
            <a:extLst>
              <a:ext uri="{FF2B5EF4-FFF2-40B4-BE49-F238E27FC236}">
                <a16:creationId xmlns:a16="http://schemas.microsoft.com/office/drawing/2014/main" id="{CADE70CD-223B-03BA-992F-835A8BD3BF77}"/>
              </a:ext>
            </a:extLst>
          </p:cNvPr>
          <p:cNvSpPr txBox="1"/>
          <p:nvPr/>
        </p:nvSpPr>
        <p:spPr>
          <a:xfrm>
            <a:off x="9921059" y="3685353"/>
            <a:ext cx="14601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5,0</a:t>
            </a:r>
            <a:r>
              <a:rPr kumimoji="0" lang="es-ES" sz="18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a:t>
            </a:r>
            <a:endParaRPr kumimoji="0" lang="es-ES" sz="1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endParaRPr>
          </a:p>
        </p:txBody>
      </p:sp>
      <p:sp>
        <p:nvSpPr>
          <p:cNvPr id="7" name="Rectángulo 6">
            <a:extLst>
              <a:ext uri="{FF2B5EF4-FFF2-40B4-BE49-F238E27FC236}">
                <a16:creationId xmlns:a16="http://schemas.microsoft.com/office/drawing/2014/main" id="{6A695B72-6C7C-CB4F-86FF-9A0AC83FEEFD}"/>
              </a:ext>
            </a:extLst>
          </p:cNvPr>
          <p:cNvSpPr/>
          <p:nvPr/>
        </p:nvSpPr>
        <p:spPr>
          <a:xfrm>
            <a:off x="2448388" y="5148646"/>
            <a:ext cx="11203269" cy="1006185"/>
          </a:xfrm>
          <a:prstGeom prst="rect">
            <a:avLst/>
          </a:prstGeom>
          <a:solidFill>
            <a:srgbClr val="01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329C09DD-6FF4-64A3-4741-AF2BF26C8894}"/>
              </a:ext>
            </a:extLst>
          </p:cNvPr>
          <p:cNvSpPr txBox="1"/>
          <p:nvPr/>
        </p:nvSpPr>
        <p:spPr>
          <a:xfrm>
            <a:off x="2748926" y="5219056"/>
            <a:ext cx="9277974" cy="865365"/>
          </a:xfrm>
          <a:prstGeom prst="rect">
            <a:avLst/>
          </a:prstGeom>
          <a:noFill/>
        </p:spPr>
        <p:txBody>
          <a:bodyPr wrap="square" rtlCol="0">
            <a:spAutoFit/>
          </a:bodyPr>
          <a:lstStyle>
            <a:defPPr>
              <a:defRPr lang="es-ES"/>
            </a:defPPr>
            <a:lvl1pPr>
              <a:defRPr sz="2000">
                <a:solidFill>
                  <a:srgbClr val="01008B"/>
                </a:solidFill>
                <a:latin typeface="Bebas Neue Bold" panose="020B0606020202050201" pitchFamily="34" charset="0"/>
              </a:defRPr>
            </a:lvl1p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FFFFFF"/>
                </a:solidFill>
                <a:effectLst/>
                <a:uLnTx/>
                <a:uFillTx/>
                <a:latin typeface="Montserrat Light" panose="00000400000000000000" pitchFamily="50" charset="0"/>
                <a:ea typeface="+mn-ea"/>
                <a:cs typeface="+mn-cs"/>
              </a:rPr>
              <a:t>La valoración de los badaloneses sobre la seguridad para los peatones en su ciudad respecto a </a:t>
            </a:r>
            <a:r>
              <a:rPr kumimoji="0" lang="es-ES" sz="1400" b="1" i="0" u="none" strike="noStrike" kern="1200" cap="none" spc="0" normalizeH="0" baseline="0" noProof="0" dirty="0">
                <a:ln>
                  <a:noFill/>
                </a:ln>
                <a:solidFill>
                  <a:srgbClr val="FFFFFF"/>
                </a:solidFill>
                <a:effectLst/>
                <a:uLnTx/>
                <a:uFillTx/>
                <a:latin typeface="Montserrat Light" panose="00000400000000000000" pitchFamily="50" charset="0"/>
                <a:ea typeface="+mn-ea"/>
                <a:cs typeface="+mn-cs"/>
              </a:rPr>
              <a:t>otras ciudades que conoce </a:t>
            </a:r>
            <a:r>
              <a:rPr kumimoji="0" lang="es-ES" sz="1400" b="0" i="0" u="none" strike="noStrike" kern="1200" cap="none" spc="0" normalizeH="0" baseline="0" noProof="0" dirty="0">
                <a:ln>
                  <a:noFill/>
                </a:ln>
                <a:solidFill>
                  <a:srgbClr val="FFFFFF"/>
                </a:solidFill>
                <a:effectLst/>
                <a:uLnTx/>
                <a:uFillTx/>
                <a:latin typeface="Montserrat Light" panose="00000400000000000000" pitchFamily="50" charset="0"/>
                <a:ea typeface="+mn-ea"/>
                <a:cs typeface="+mn-cs"/>
              </a:rPr>
              <a:t>está muy dividida. El 40% cree que es mejor o mucho mejor y el 44% la considera peor o mucho peor. El resto opina que es igual. </a:t>
            </a:r>
          </a:p>
        </p:txBody>
      </p:sp>
      <p:pic>
        <p:nvPicPr>
          <p:cNvPr id="8" name="Imagen 7">
            <a:extLst>
              <a:ext uri="{FF2B5EF4-FFF2-40B4-BE49-F238E27FC236}">
                <a16:creationId xmlns:a16="http://schemas.microsoft.com/office/drawing/2014/main" id="{A73D5721-08E6-7B48-C901-E43CD09404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98558" y="2122503"/>
            <a:ext cx="1105152" cy="1054340"/>
          </a:xfrm>
          <a:prstGeom prst="rect">
            <a:avLst/>
          </a:prstGeom>
        </p:spPr>
      </p:pic>
      <p:sp>
        <p:nvSpPr>
          <p:cNvPr id="3" name="CuadroTexto 2">
            <a:extLst>
              <a:ext uri="{FF2B5EF4-FFF2-40B4-BE49-F238E27FC236}">
                <a16:creationId xmlns:a16="http://schemas.microsoft.com/office/drawing/2014/main" id="{182DC7E5-475A-B4AF-357E-8E961E994F03}"/>
              </a:ext>
            </a:extLst>
          </p:cNvPr>
          <p:cNvSpPr txBox="1"/>
          <p:nvPr/>
        </p:nvSpPr>
        <p:spPr>
          <a:xfrm>
            <a:off x="171045" y="6457320"/>
            <a:ext cx="22646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Estudio de opinión de los peatones españoles.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Badalona. Marzo 2026</a:t>
            </a:r>
          </a:p>
        </p:txBody>
      </p:sp>
    </p:spTree>
    <p:extLst>
      <p:ext uri="{BB962C8B-B14F-4D97-AF65-F5344CB8AC3E}">
        <p14:creationId xmlns:p14="http://schemas.microsoft.com/office/powerpoint/2010/main" val="2361460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1F8"/>
        </a:solidFill>
        <a:effectLst/>
      </p:bgPr>
    </p:bg>
    <p:spTree>
      <p:nvGrpSpPr>
        <p:cNvPr id="1" name="">
          <a:extLst>
            <a:ext uri="{FF2B5EF4-FFF2-40B4-BE49-F238E27FC236}">
              <a16:creationId xmlns:a16="http://schemas.microsoft.com/office/drawing/2014/main" id="{F01EB38E-82AC-D82E-A5C5-C604297FA2D3}"/>
            </a:ext>
          </a:extLst>
        </p:cNvPr>
        <p:cNvGrpSpPr/>
        <p:nvPr/>
      </p:nvGrpSpPr>
      <p:grpSpPr>
        <a:xfrm>
          <a:off x="0" y="0"/>
          <a:ext cx="0" cy="0"/>
          <a:chOff x="0" y="0"/>
          <a:chExt cx="0" cy="0"/>
        </a:xfrm>
      </p:grpSpPr>
      <p:sp>
        <p:nvSpPr>
          <p:cNvPr id="17" name="Rectángulo 16">
            <a:extLst>
              <a:ext uri="{FF2B5EF4-FFF2-40B4-BE49-F238E27FC236}">
                <a16:creationId xmlns:a16="http://schemas.microsoft.com/office/drawing/2014/main" id="{C16AF23E-618C-8F58-A6B7-58E870D46428}"/>
              </a:ext>
            </a:extLst>
          </p:cNvPr>
          <p:cNvSpPr/>
          <p:nvPr/>
        </p:nvSpPr>
        <p:spPr>
          <a:xfrm>
            <a:off x="2448388" y="5148646"/>
            <a:ext cx="11203269" cy="1006185"/>
          </a:xfrm>
          <a:prstGeom prst="rect">
            <a:avLst/>
          </a:prstGeom>
          <a:solidFill>
            <a:srgbClr val="01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n 1" descr="Imagen que contiene camino, exterior, calle, montar a caballo&#10;&#10;El contenido generado por IA puede ser incorrecto.">
            <a:extLst>
              <a:ext uri="{FF2B5EF4-FFF2-40B4-BE49-F238E27FC236}">
                <a16:creationId xmlns:a16="http://schemas.microsoft.com/office/drawing/2014/main" id="{BFD36D4E-2816-225F-A99D-181E4FAF07BB}"/>
              </a:ext>
            </a:extLst>
          </p:cNvPr>
          <p:cNvPicPr>
            <a:picLocks noChangeAspect="1"/>
          </p:cNvPicPr>
          <p:nvPr/>
        </p:nvPicPr>
        <p:blipFill>
          <a:blip r:embed="rId3">
            <a:extLst>
              <a:ext uri="{28A0092B-C50C-407E-A947-70E740481C1C}">
                <a14:useLocalDpi xmlns:a14="http://schemas.microsoft.com/office/drawing/2010/main" val="0"/>
              </a:ext>
            </a:extLst>
          </a:blip>
          <a:srcRect l="13727" r="63662"/>
          <a:stretch>
            <a:fillRect/>
          </a:stretch>
        </p:blipFill>
        <p:spPr>
          <a:xfrm>
            <a:off x="-230861" y="-52527"/>
            <a:ext cx="2350606" cy="6929802"/>
          </a:xfrm>
          <a:prstGeom prst="rect">
            <a:avLst/>
          </a:prstGeom>
        </p:spPr>
      </p:pic>
      <p:pic>
        <p:nvPicPr>
          <p:cNvPr id="15" name="Imagen 14" descr="Una señal de alto&#10;&#10;Descripción generada automáticamente">
            <a:extLst>
              <a:ext uri="{FF2B5EF4-FFF2-40B4-BE49-F238E27FC236}">
                <a16:creationId xmlns:a16="http://schemas.microsoft.com/office/drawing/2014/main" id="{FC9D2B60-32B5-4CE3-532B-A3FD62134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7776" y="6293990"/>
            <a:ext cx="526714" cy="526714"/>
          </a:xfrm>
          <a:prstGeom prst="rect">
            <a:avLst/>
          </a:prstGeom>
        </p:spPr>
      </p:pic>
      <p:sp>
        <p:nvSpPr>
          <p:cNvPr id="9" name="CuadroTexto 8">
            <a:extLst>
              <a:ext uri="{FF2B5EF4-FFF2-40B4-BE49-F238E27FC236}">
                <a16:creationId xmlns:a16="http://schemas.microsoft.com/office/drawing/2014/main" id="{B5FAEEF5-3470-BB03-0C99-C35F87251913}"/>
              </a:ext>
            </a:extLst>
          </p:cNvPr>
          <p:cNvSpPr txBox="1"/>
          <p:nvPr/>
        </p:nvSpPr>
        <p:spPr>
          <a:xfrm>
            <a:off x="2448388" y="583937"/>
            <a:ext cx="832610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¿Qué ciudad de más de 100.000 habitantes crees que es más segura para los peatones? </a:t>
            </a:r>
            <a:r>
              <a:rPr kumimoji="0" lang="es-ES" sz="2000" b="0" i="0" u="none" strike="noStrike" kern="1200" cap="none" spc="0" normalizeH="0" baseline="0" noProof="0" dirty="0">
                <a:ln>
                  <a:noFill/>
                </a:ln>
                <a:solidFill>
                  <a:srgbClr val="FF0000"/>
                </a:solidFill>
                <a:effectLst/>
                <a:uLnTx/>
                <a:uFillTx/>
                <a:latin typeface="Montserrat Black" panose="00000A00000000000000" pitchFamily="50" charset="0"/>
                <a:ea typeface="+mn-ea"/>
                <a:cs typeface="+mn-cs"/>
              </a:rPr>
              <a:t>Top#10</a:t>
            </a:r>
          </a:p>
        </p:txBody>
      </p:sp>
      <p:pic>
        <p:nvPicPr>
          <p:cNvPr id="27" name="Imagen 26">
            <a:extLst>
              <a:ext uri="{FF2B5EF4-FFF2-40B4-BE49-F238E27FC236}">
                <a16:creationId xmlns:a16="http://schemas.microsoft.com/office/drawing/2014/main" id="{9BA032FA-96C8-CF8F-44E7-ABEEB69E8E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4490" y="6401052"/>
            <a:ext cx="1034056" cy="312591"/>
          </a:xfrm>
          <a:prstGeom prst="rect">
            <a:avLst/>
          </a:prstGeom>
        </p:spPr>
      </p:pic>
      <p:pic>
        <p:nvPicPr>
          <p:cNvPr id="45" name="Imagen 44">
            <a:extLst>
              <a:ext uri="{FF2B5EF4-FFF2-40B4-BE49-F238E27FC236}">
                <a16:creationId xmlns:a16="http://schemas.microsoft.com/office/drawing/2014/main" id="{B37E9814-2DA1-5C39-CDBD-3EA4E1B202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4490" y="152528"/>
            <a:ext cx="1587379" cy="893074"/>
          </a:xfrm>
          <a:prstGeom prst="rect">
            <a:avLst/>
          </a:prstGeom>
        </p:spPr>
      </p:pic>
      <p:cxnSp>
        <p:nvCxnSpPr>
          <p:cNvPr id="4" name="Conector recto 3">
            <a:extLst>
              <a:ext uri="{FF2B5EF4-FFF2-40B4-BE49-F238E27FC236}">
                <a16:creationId xmlns:a16="http://schemas.microsoft.com/office/drawing/2014/main" id="{9707392C-6FAD-26D3-B401-F1C8068456E1}"/>
              </a:ext>
            </a:extLst>
          </p:cNvPr>
          <p:cNvCxnSpPr/>
          <p:nvPr/>
        </p:nvCxnSpPr>
        <p:spPr>
          <a:xfrm>
            <a:off x="2015594"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279A6B4B-7ADD-1AAB-23AD-521B88E7E092}"/>
              </a:ext>
            </a:extLst>
          </p:cNvPr>
          <p:cNvSpPr txBox="1"/>
          <p:nvPr/>
        </p:nvSpPr>
        <p:spPr>
          <a:xfrm>
            <a:off x="2748926" y="5358965"/>
            <a:ext cx="9277974" cy="585545"/>
          </a:xfrm>
          <a:prstGeom prst="rect">
            <a:avLst/>
          </a:prstGeom>
          <a:noFill/>
        </p:spPr>
        <p:txBody>
          <a:bodyPr wrap="square" rtlCol="0">
            <a:spAutoFit/>
          </a:bodyPr>
          <a:lstStyle>
            <a:defPPr>
              <a:defRPr lang="es-ES"/>
            </a:defPPr>
            <a:lvl1pPr>
              <a:defRPr sz="2000">
                <a:solidFill>
                  <a:srgbClr val="01008B"/>
                </a:solidFill>
                <a:latin typeface="Bebas Neue Bold" panose="020B0606020202050201" pitchFamily="34" charset="0"/>
              </a:defRPr>
            </a:lvl1pPr>
          </a:lstStyle>
          <a:p>
            <a:pPr lvl="0">
              <a:lnSpc>
                <a:spcPts val="2000"/>
              </a:lnSpc>
              <a:defRPr/>
            </a:pPr>
            <a:r>
              <a:rPr lang="es-ES" sz="1400" dirty="0">
                <a:solidFill>
                  <a:srgbClr val="FFFFFF"/>
                </a:solidFill>
                <a:latin typeface="Montserrat Light" panose="00000400000000000000" pitchFamily="50" charset="0"/>
              </a:rPr>
              <a:t>Los badaloneses sitúan a su ciudad como la segunda más segura para los peatones, </a:t>
            </a:r>
          </a:p>
          <a:p>
            <a:pPr lvl="0">
              <a:lnSpc>
                <a:spcPts val="2000"/>
              </a:lnSpc>
              <a:defRPr/>
            </a:pPr>
            <a:r>
              <a:rPr lang="es-ES" sz="1400" dirty="0">
                <a:solidFill>
                  <a:srgbClr val="FFFFFF"/>
                </a:solidFill>
                <a:latin typeface="Montserrat Light" panose="00000400000000000000" pitchFamily="50" charset="0"/>
              </a:rPr>
              <a:t>solo por detrás de Barcelona (segunda en el ranking nacional). </a:t>
            </a:r>
          </a:p>
        </p:txBody>
      </p:sp>
      <p:sp>
        <p:nvSpPr>
          <p:cNvPr id="3" name="Rectángulo: esquinas redondeadas 2">
            <a:extLst>
              <a:ext uri="{FF2B5EF4-FFF2-40B4-BE49-F238E27FC236}">
                <a16:creationId xmlns:a16="http://schemas.microsoft.com/office/drawing/2014/main" id="{F8B426EF-F8CE-7CCF-A429-9E3849A7155A}"/>
              </a:ext>
            </a:extLst>
          </p:cNvPr>
          <p:cNvSpPr/>
          <p:nvPr/>
        </p:nvSpPr>
        <p:spPr>
          <a:xfrm>
            <a:off x="4071102" y="1414021"/>
            <a:ext cx="776177" cy="3385196"/>
          </a:xfrm>
          <a:prstGeom prst="roundRect">
            <a:avLst/>
          </a:prstGeom>
          <a:noFill/>
          <a:ln w="28575">
            <a:solidFill>
              <a:srgbClr val="FF00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8E451D10-6E5B-14CA-F54C-B68272ECDB61}"/>
              </a:ext>
            </a:extLst>
          </p:cNvPr>
          <p:cNvSpPr txBox="1"/>
          <p:nvPr/>
        </p:nvSpPr>
        <p:spPr>
          <a:xfrm>
            <a:off x="171045" y="6457320"/>
            <a:ext cx="22646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Estudio de opinión de los peatones españoles.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Badalona. Marzo 2026</a:t>
            </a:r>
          </a:p>
        </p:txBody>
      </p:sp>
      <p:graphicFrame>
        <p:nvGraphicFramePr>
          <p:cNvPr id="7" name="Gráfico 6">
            <a:extLst>
              <a:ext uri="{FF2B5EF4-FFF2-40B4-BE49-F238E27FC236}">
                <a16:creationId xmlns:a16="http://schemas.microsoft.com/office/drawing/2014/main" id="{9EBB35EF-91A6-A0C7-EC20-1D24B109CD53}"/>
              </a:ext>
            </a:extLst>
          </p:cNvPr>
          <p:cNvGraphicFramePr/>
          <p:nvPr>
            <p:extLst>
              <p:ext uri="{D42A27DB-BD31-4B8C-83A1-F6EECF244321}">
                <p14:modId xmlns:p14="http://schemas.microsoft.com/office/powerpoint/2010/main" val="2513606378"/>
              </p:ext>
            </p:extLst>
          </p:nvPr>
        </p:nvGraphicFramePr>
        <p:xfrm>
          <a:off x="3026004" y="1552774"/>
          <a:ext cx="9000896" cy="2868397"/>
        </p:xfrm>
        <a:graphic>
          <a:graphicData uri="http://schemas.openxmlformats.org/drawingml/2006/chart">
            <c:chart xmlns:c="http://schemas.openxmlformats.org/drawingml/2006/chart" xmlns:r="http://schemas.openxmlformats.org/officeDocument/2006/relationships" r:id="rId7"/>
          </a:graphicData>
        </a:graphic>
      </p:graphicFrame>
      <p:sp>
        <p:nvSpPr>
          <p:cNvPr id="8" name="CuadroTexto 7">
            <a:extLst>
              <a:ext uri="{FF2B5EF4-FFF2-40B4-BE49-F238E27FC236}">
                <a16:creationId xmlns:a16="http://schemas.microsoft.com/office/drawing/2014/main" id="{83FD626C-7119-86C8-45F2-E319C0FD5507}"/>
              </a:ext>
            </a:extLst>
          </p:cNvPr>
          <p:cNvSpPr txBox="1"/>
          <p:nvPr/>
        </p:nvSpPr>
        <p:spPr>
          <a:xfrm>
            <a:off x="2093595" y="4479207"/>
            <a:ext cx="1152329" cy="361637"/>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pPr algn="r"/>
            <a:r>
              <a:rPr lang="es-ES" sz="1050" dirty="0"/>
              <a:t>Nacional</a:t>
            </a:r>
          </a:p>
          <a:p>
            <a:pPr algn="r"/>
            <a:r>
              <a:rPr lang="es-ES" sz="700" dirty="0"/>
              <a:t>(SIN Badalona)</a:t>
            </a:r>
          </a:p>
        </p:txBody>
      </p:sp>
      <p:sp>
        <p:nvSpPr>
          <p:cNvPr id="10" name="CuadroTexto 9">
            <a:extLst>
              <a:ext uri="{FF2B5EF4-FFF2-40B4-BE49-F238E27FC236}">
                <a16:creationId xmlns:a16="http://schemas.microsoft.com/office/drawing/2014/main" id="{56385E61-4E38-492F-77E1-A45957BD6DA5}"/>
              </a:ext>
            </a:extLst>
          </p:cNvPr>
          <p:cNvSpPr txBox="1"/>
          <p:nvPr/>
        </p:nvSpPr>
        <p:spPr>
          <a:xfrm>
            <a:off x="3163164" y="4471513"/>
            <a:ext cx="87191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1008B"/>
                </a:solidFill>
                <a:effectLst/>
                <a:uLnTx/>
                <a:uFillTx/>
                <a:latin typeface="Montserrat SemiBold" pitchFamily="2" charset="0"/>
              </a:rPr>
              <a:t>7,49%</a:t>
            </a:r>
          </a:p>
        </p:txBody>
      </p:sp>
      <p:sp>
        <p:nvSpPr>
          <p:cNvPr id="11" name="CuadroTexto 10">
            <a:extLst>
              <a:ext uri="{FF2B5EF4-FFF2-40B4-BE49-F238E27FC236}">
                <a16:creationId xmlns:a16="http://schemas.microsoft.com/office/drawing/2014/main" id="{C9F9039D-D979-E25C-BAB7-85CB4675A25D}"/>
              </a:ext>
            </a:extLst>
          </p:cNvPr>
          <p:cNvSpPr txBox="1"/>
          <p:nvPr/>
        </p:nvSpPr>
        <p:spPr>
          <a:xfrm>
            <a:off x="4912320" y="4529913"/>
            <a:ext cx="87191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1008B"/>
                </a:solidFill>
                <a:effectLst/>
                <a:uLnTx/>
                <a:uFillTx/>
                <a:latin typeface="Montserrat SemiBold" pitchFamily="2" charset="0"/>
              </a:rPr>
              <a:t>8,15%</a:t>
            </a:r>
          </a:p>
        </p:txBody>
      </p:sp>
      <p:sp>
        <p:nvSpPr>
          <p:cNvPr id="12" name="CuadroTexto 11">
            <a:extLst>
              <a:ext uri="{FF2B5EF4-FFF2-40B4-BE49-F238E27FC236}">
                <a16:creationId xmlns:a16="http://schemas.microsoft.com/office/drawing/2014/main" id="{91C18E73-C7F6-2DD8-798F-EBCBE8C490CB}"/>
              </a:ext>
            </a:extLst>
          </p:cNvPr>
          <p:cNvSpPr txBox="1"/>
          <p:nvPr/>
        </p:nvSpPr>
        <p:spPr>
          <a:xfrm>
            <a:off x="6704615" y="4529913"/>
            <a:ext cx="87191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1008B"/>
                </a:solidFill>
                <a:effectLst/>
                <a:uLnTx/>
                <a:uFillTx/>
                <a:latin typeface="Montserrat SemiBold" pitchFamily="2" charset="0"/>
              </a:rPr>
              <a:t>8,65%</a:t>
            </a:r>
          </a:p>
        </p:txBody>
      </p:sp>
      <p:sp>
        <p:nvSpPr>
          <p:cNvPr id="13" name="CuadroTexto 12">
            <a:extLst>
              <a:ext uri="{FF2B5EF4-FFF2-40B4-BE49-F238E27FC236}">
                <a16:creationId xmlns:a16="http://schemas.microsoft.com/office/drawing/2014/main" id="{4FABFFC2-6E65-6F77-E71A-B0F0CC7237D0}"/>
              </a:ext>
            </a:extLst>
          </p:cNvPr>
          <p:cNvSpPr txBox="1"/>
          <p:nvPr/>
        </p:nvSpPr>
        <p:spPr>
          <a:xfrm>
            <a:off x="9304487" y="4471513"/>
            <a:ext cx="87191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1008B"/>
                </a:solidFill>
                <a:effectLst/>
                <a:uLnTx/>
                <a:uFillTx/>
                <a:latin typeface="Montserrat SemiBold" pitchFamily="2" charset="0"/>
              </a:rPr>
              <a:t>5,97%</a:t>
            </a:r>
          </a:p>
        </p:txBody>
      </p:sp>
      <p:sp>
        <p:nvSpPr>
          <p:cNvPr id="14" name="CuadroTexto 13">
            <a:extLst>
              <a:ext uri="{FF2B5EF4-FFF2-40B4-BE49-F238E27FC236}">
                <a16:creationId xmlns:a16="http://schemas.microsoft.com/office/drawing/2014/main" id="{AEF43A4A-8C58-A6CC-408D-E49E8C51DA3B}"/>
              </a:ext>
            </a:extLst>
          </p:cNvPr>
          <p:cNvSpPr txBox="1"/>
          <p:nvPr/>
        </p:nvSpPr>
        <p:spPr>
          <a:xfrm>
            <a:off x="10176406" y="4496865"/>
            <a:ext cx="87191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1008B"/>
                </a:solidFill>
                <a:effectLst/>
                <a:uLnTx/>
                <a:uFillTx/>
                <a:latin typeface="Montserrat SemiBold" pitchFamily="2" charset="0"/>
              </a:rPr>
              <a:t>6,53</a:t>
            </a:r>
          </a:p>
        </p:txBody>
      </p:sp>
      <p:sp>
        <p:nvSpPr>
          <p:cNvPr id="16" name="CuadroTexto 15">
            <a:extLst>
              <a:ext uri="{FF2B5EF4-FFF2-40B4-BE49-F238E27FC236}">
                <a16:creationId xmlns:a16="http://schemas.microsoft.com/office/drawing/2014/main" id="{051C86D3-E535-F3B4-1412-1BFE1FBD7341}"/>
              </a:ext>
            </a:extLst>
          </p:cNvPr>
          <p:cNvSpPr txBox="1"/>
          <p:nvPr/>
        </p:nvSpPr>
        <p:spPr>
          <a:xfrm>
            <a:off x="11019193" y="4496865"/>
            <a:ext cx="87191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1008B"/>
                </a:solidFill>
                <a:effectLst/>
                <a:uLnTx/>
                <a:uFillTx/>
                <a:latin typeface="Montserrat SemiBold" pitchFamily="2" charset="0"/>
              </a:rPr>
              <a:t>14,57</a:t>
            </a:r>
          </a:p>
        </p:txBody>
      </p:sp>
    </p:spTree>
    <p:extLst>
      <p:ext uri="{BB962C8B-B14F-4D97-AF65-F5344CB8AC3E}">
        <p14:creationId xmlns:p14="http://schemas.microsoft.com/office/powerpoint/2010/main" val="4168037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1F8"/>
        </a:solidFill>
        <a:effectLst/>
      </p:bgPr>
    </p:bg>
    <p:spTree>
      <p:nvGrpSpPr>
        <p:cNvPr id="1" name="">
          <a:extLst>
            <a:ext uri="{FF2B5EF4-FFF2-40B4-BE49-F238E27FC236}">
              <a16:creationId xmlns:a16="http://schemas.microsoft.com/office/drawing/2014/main" id="{D088F68B-D3DA-61A2-3FB6-14095ED745B3}"/>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6A864465-EACC-EDEE-F01E-866B1FC358FC}"/>
              </a:ext>
            </a:extLst>
          </p:cNvPr>
          <p:cNvSpPr/>
          <p:nvPr/>
        </p:nvSpPr>
        <p:spPr>
          <a:xfrm>
            <a:off x="2448388" y="5148646"/>
            <a:ext cx="11203269" cy="1006185"/>
          </a:xfrm>
          <a:prstGeom prst="rect">
            <a:avLst/>
          </a:prstGeom>
          <a:solidFill>
            <a:srgbClr val="01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n 1" descr="Imagen que contiene camino, exterior, calle, montar a caballo&#10;&#10;El contenido generado por IA puede ser incorrecto.">
            <a:extLst>
              <a:ext uri="{FF2B5EF4-FFF2-40B4-BE49-F238E27FC236}">
                <a16:creationId xmlns:a16="http://schemas.microsoft.com/office/drawing/2014/main" id="{76DAE1A5-2854-28F9-E72E-36BB98862E7D}"/>
              </a:ext>
            </a:extLst>
          </p:cNvPr>
          <p:cNvPicPr>
            <a:picLocks noChangeAspect="1"/>
          </p:cNvPicPr>
          <p:nvPr/>
        </p:nvPicPr>
        <p:blipFill>
          <a:blip r:embed="rId3">
            <a:extLst>
              <a:ext uri="{28A0092B-C50C-407E-A947-70E740481C1C}">
                <a14:useLocalDpi xmlns:a14="http://schemas.microsoft.com/office/drawing/2010/main" val="0"/>
              </a:ext>
            </a:extLst>
          </a:blip>
          <a:srcRect l="13727" r="63662"/>
          <a:stretch>
            <a:fillRect/>
          </a:stretch>
        </p:blipFill>
        <p:spPr>
          <a:xfrm>
            <a:off x="-230861" y="-52527"/>
            <a:ext cx="2350606" cy="6929802"/>
          </a:xfrm>
          <a:prstGeom prst="rect">
            <a:avLst/>
          </a:prstGeom>
        </p:spPr>
      </p:pic>
      <p:sp>
        <p:nvSpPr>
          <p:cNvPr id="19" name="Rectángulo: esquinas redondeadas 18">
            <a:extLst>
              <a:ext uri="{FF2B5EF4-FFF2-40B4-BE49-F238E27FC236}">
                <a16:creationId xmlns:a16="http://schemas.microsoft.com/office/drawing/2014/main" id="{395E3953-D123-92CE-7CD5-622DBD5B60DD}"/>
              </a:ext>
            </a:extLst>
          </p:cNvPr>
          <p:cNvSpPr/>
          <p:nvPr/>
        </p:nvSpPr>
        <p:spPr>
          <a:xfrm>
            <a:off x="2448388" y="1959403"/>
            <a:ext cx="9360158" cy="2768714"/>
          </a:xfrm>
          <a:prstGeom prst="roundRect">
            <a:avLst/>
          </a:prstGeom>
          <a:noFill/>
          <a:ln>
            <a:solidFill>
              <a:srgbClr val="01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Imagen 14" descr="Una señal de alto&#10;&#10;Descripción generada automáticamente">
            <a:extLst>
              <a:ext uri="{FF2B5EF4-FFF2-40B4-BE49-F238E27FC236}">
                <a16:creationId xmlns:a16="http://schemas.microsoft.com/office/drawing/2014/main" id="{6C5A0497-08BC-AB57-1173-98C9439D8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7776" y="6293990"/>
            <a:ext cx="526714" cy="526714"/>
          </a:xfrm>
          <a:prstGeom prst="rect">
            <a:avLst/>
          </a:prstGeom>
        </p:spPr>
      </p:pic>
      <p:sp>
        <p:nvSpPr>
          <p:cNvPr id="9" name="CuadroTexto 8">
            <a:extLst>
              <a:ext uri="{FF2B5EF4-FFF2-40B4-BE49-F238E27FC236}">
                <a16:creationId xmlns:a16="http://schemas.microsoft.com/office/drawing/2014/main" id="{0D5E8B4E-71C2-FA0A-92B1-81F1B01A0F66}"/>
              </a:ext>
            </a:extLst>
          </p:cNvPr>
          <p:cNvSpPr txBox="1"/>
          <p:nvPr/>
        </p:nvSpPr>
        <p:spPr>
          <a:xfrm>
            <a:off x="2448388" y="583937"/>
            <a:ext cx="832610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¿Qué razones crees que hacen que las ciudades sean más seguras para los peatones?</a:t>
            </a:r>
            <a:endParaRPr kumimoji="0" lang="es-ES" sz="2000" b="0" i="0" u="none" strike="noStrike" kern="1200" cap="none" spc="0" normalizeH="0" baseline="0" noProof="0" dirty="0">
              <a:ln>
                <a:noFill/>
              </a:ln>
              <a:solidFill>
                <a:srgbClr val="01008B"/>
              </a:solidFill>
              <a:effectLst/>
              <a:highlight>
                <a:srgbClr val="FFFF00"/>
              </a:highlight>
              <a:uLnTx/>
              <a:uFillTx/>
              <a:latin typeface="Montserrat Black" panose="00000A00000000000000" pitchFamily="50" charset="0"/>
              <a:ea typeface="+mn-ea"/>
              <a:cs typeface="+mn-cs"/>
            </a:endParaRPr>
          </a:p>
        </p:txBody>
      </p:sp>
      <p:pic>
        <p:nvPicPr>
          <p:cNvPr id="27" name="Imagen 26">
            <a:extLst>
              <a:ext uri="{FF2B5EF4-FFF2-40B4-BE49-F238E27FC236}">
                <a16:creationId xmlns:a16="http://schemas.microsoft.com/office/drawing/2014/main" id="{2C8E2016-CBC8-FE95-A6EB-226A03E725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4490" y="6401052"/>
            <a:ext cx="1034056" cy="312591"/>
          </a:xfrm>
          <a:prstGeom prst="rect">
            <a:avLst/>
          </a:prstGeom>
        </p:spPr>
      </p:pic>
      <p:pic>
        <p:nvPicPr>
          <p:cNvPr id="45" name="Imagen 44">
            <a:extLst>
              <a:ext uri="{FF2B5EF4-FFF2-40B4-BE49-F238E27FC236}">
                <a16:creationId xmlns:a16="http://schemas.microsoft.com/office/drawing/2014/main" id="{90E445BB-4B3A-F514-7627-0C4023BF1E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4490" y="152528"/>
            <a:ext cx="1587379" cy="893074"/>
          </a:xfrm>
          <a:prstGeom prst="rect">
            <a:avLst/>
          </a:prstGeom>
        </p:spPr>
      </p:pic>
      <p:cxnSp>
        <p:nvCxnSpPr>
          <p:cNvPr id="4" name="Conector recto 3">
            <a:extLst>
              <a:ext uri="{FF2B5EF4-FFF2-40B4-BE49-F238E27FC236}">
                <a16:creationId xmlns:a16="http://schemas.microsoft.com/office/drawing/2014/main" id="{EC438487-9524-8A76-56E8-426D78776422}"/>
              </a:ext>
            </a:extLst>
          </p:cNvPr>
          <p:cNvCxnSpPr/>
          <p:nvPr/>
        </p:nvCxnSpPr>
        <p:spPr>
          <a:xfrm>
            <a:off x="2015594"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E8BC630A-46EB-03F3-81A8-3F1AF2396614}"/>
              </a:ext>
            </a:extLst>
          </p:cNvPr>
          <p:cNvSpPr txBox="1"/>
          <p:nvPr/>
        </p:nvSpPr>
        <p:spPr>
          <a:xfrm>
            <a:off x="2762478" y="5219879"/>
            <a:ext cx="9277974" cy="842025"/>
          </a:xfrm>
          <a:prstGeom prst="rect">
            <a:avLst/>
          </a:prstGeom>
          <a:noFill/>
        </p:spPr>
        <p:txBody>
          <a:bodyPr wrap="square" rtlCol="0">
            <a:spAutoFit/>
          </a:bodyPr>
          <a:lstStyle>
            <a:defPPr>
              <a:defRPr lang="es-ES"/>
            </a:defPPr>
            <a:lvl1pPr>
              <a:defRPr sz="2000">
                <a:solidFill>
                  <a:srgbClr val="01008B"/>
                </a:solidFill>
                <a:latin typeface="Bebas Neue Bold" panose="020B0606020202050201" pitchFamily="34" charset="0"/>
              </a:defRPr>
            </a:lvl1p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FFFFFF"/>
                </a:solidFill>
                <a:effectLst/>
                <a:uLnTx/>
                <a:uFillTx/>
                <a:latin typeface="Montserrat Light" panose="00000400000000000000" pitchFamily="50" charset="0"/>
                <a:ea typeface="+mn-ea"/>
                <a:cs typeface="+mn-cs"/>
              </a:rPr>
              <a:t>El respeto a las normas, tanto de conductores como de peatones, es la razón clave para que las ciudades sean más seguras para los propios peatones. </a:t>
            </a:r>
            <a:r>
              <a:rPr lang="es-ES" sz="1400" dirty="0">
                <a:solidFill>
                  <a:srgbClr val="FFFFFF"/>
                </a:solidFill>
                <a:latin typeface="Montserrat Light" panose="00000400000000000000" pitchFamily="50" charset="0"/>
              </a:rPr>
              <a:t>Contar con muchas calles peatonales también está muy por encima de otras medidas como el límite de velocidad o el tamaño de las ciudades</a:t>
            </a:r>
            <a:r>
              <a:rPr kumimoji="0" lang="es-ES" sz="1400" b="0" i="0" u="none" strike="noStrike" kern="1200" cap="none" spc="0" normalizeH="0" baseline="0" noProof="0" dirty="0">
                <a:ln>
                  <a:noFill/>
                </a:ln>
                <a:solidFill>
                  <a:srgbClr val="FFFFFF"/>
                </a:solidFill>
                <a:effectLst/>
                <a:uLnTx/>
                <a:uFillTx/>
                <a:latin typeface="Montserrat Light" panose="00000400000000000000" pitchFamily="50" charset="0"/>
                <a:ea typeface="+mn-ea"/>
                <a:cs typeface="+mn-cs"/>
              </a:rPr>
              <a:t>. </a:t>
            </a:r>
          </a:p>
        </p:txBody>
      </p:sp>
      <p:sp>
        <p:nvSpPr>
          <p:cNvPr id="3" name="CuadroTexto 2">
            <a:extLst>
              <a:ext uri="{FF2B5EF4-FFF2-40B4-BE49-F238E27FC236}">
                <a16:creationId xmlns:a16="http://schemas.microsoft.com/office/drawing/2014/main" id="{944503CE-B88F-3274-7765-3BFD4D40CD2B}"/>
              </a:ext>
            </a:extLst>
          </p:cNvPr>
          <p:cNvSpPr txBox="1"/>
          <p:nvPr/>
        </p:nvSpPr>
        <p:spPr>
          <a:xfrm>
            <a:off x="4179146" y="3907309"/>
            <a:ext cx="1562611" cy="646331"/>
          </a:xfrm>
          <a:prstGeom prst="rect">
            <a:avLst/>
          </a:prstGeom>
          <a:noFill/>
        </p:spPr>
        <p:txBody>
          <a:bodyPr wrap="square">
            <a:spAutoFit/>
          </a:bodyPr>
          <a:lstStyle/>
          <a:p>
            <a:pPr algn="ctr"/>
            <a:r>
              <a:rPr lang="es-ES" sz="3600" i="1" dirty="0">
                <a:solidFill>
                  <a:srgbClr val="01008B"/>
                </a:solidFill>
                <a:latin typeface="Montserrat Black" panose="00000A00000000000000" pitchFamily="50" charset="0"/>
              </a:rPr>
              <a:t>23,5</a:t>
            </a:r>
            <a:r>
              <a:rPr lang="es-ES" i="1" dirty="0">
                <a:solidFill>
                  <a:srgbClr val="01008B"/>
                </a:solidFill>
                <a:latin typeface="Montserrat Black" panose="00000A00000000000000" pitchFamily="50" charset="0"/>
              </a:rPr>
              <a:t>%</a:t>
            </a:r>
            <a:endParaRPr lang="es-ES" sz="1600" i="1" dirty="0">
              <a:solidFill>
                <a:srgbClr val="01008B"/>
              </a:solidFill>
              <a:latin typeface="Montserrat Black" panose="00000A00000000000000" pitchFamily="50" charset="0"/>
            </a:endParaRPr>
          </a:p>
        </p:txBody>
      </p:sp>
      <p:sp>
        <p:nvSpPr>
          <p:cNvPr id="6" name="CuadroTexto 5">
            <a:extLst>
              <a:ext uri="{FF2B5EF4-FFF2-40B4-BE49-F238E27FC236}">
                <a16:creationId xmlns:a16="http://schemas.microsoft.com/office/drawing/2014/main" id="{B1D7B8AA-5003-F382-EB53-6BFC2BD19A8A}"/>
              </a:ext>
            </a:extLst>
          </p:cNvPr>
          <p:cNvSpPr txBox="1"/>
          <p:nvPr/>
        </p:nvSpPr>
        <p:spPr>
          <a:xfrm>
            <a:off x="2649849" y="3907309"/>
            <a:ext cx="1472396" cy="646331"/>
          </a:xfrm>
          <a:prstGeom prst="rect">
            <a:avLst/>
          </a:prstGeom>
          <a:noFill/>
        </p:spPr>
        <p:txBody>
          <a:bodyPr wrap="square">
            <a:spAutoFit/>
          </a:bodyPr>
          <a:lstStyle/>
          <a:p>
            <a:pPr algn="ctr"/>
            <a:r>
              <a:rPr lang="es-ES" sz="3600" i="1" dirty="0">
                <a:solidFill>
                  <a:srgbClr val="01008B"/>
                </a:solidFill>
                <a:latin typeface="Montserrat Black" panose="00000A00000000000000" pitchFamily="50" charset="0"/>
              </a:rPr>
              <a:t>25,1</a:t>
            </a:r>
            <a:r>
              <a:rPr lang="es-ES" i="1" dirty="0">
                <a:solidFill>
                  <a:srgbClr val="01008B"/>
                </a:solidFill>
                <a:latin typeface="Montserrat Black" panose="00000A00000000000000" pitchFamily="50" charset="0"/>
              </a:rPr>
              <a:t>%</a:t>
            </a:r>
            <a:endParaRPr lang="es-ES" sz="1600" i="1" dirty="0">
              <a:solidFill>
                <a:srgbClr val="01008B"/>
              </a:solidFill>
              <a:latin typeface="Montserrat Black" panose="00000A00000000000000" pitchFamily="50" charset="0"/>
            </a:endParaRPr>
          </a:p>
        </p:txBody>
      </p:sp>
      <p:sp>
        <p:nvSpPr>
          <p:cNvPr id="7" name="CuadroTexto 6">
            <a:extLst>
              <a:ext uri="{FF2B5EF4-FFF2-40B4-BE49-F238E27FC236}">
                <a16:creationId xmlns:a16="http://schemas.microsoft.com/office/drawing/2014/main" id="{961E1250-F88D-F9FF-5C64-49AA627FEDE1}"/>
              </a:ext>
            </a:extLst>
          </p:cNvPr>
          <p:cNvSpPr txBox="1"/>
          <p:nvPr/>
        </p:nvSpPr>
        <p:spPr>
          <a:xfrm>
            <a:off x="9028714" y="3998749"/>
            <a:ext cx="1460150" cy="523220"/>
          </a:xfrm>
          <a:prstGeom prst="rect">
            <a:avLst/>
          </a:prstGeom>
          <a:noFill/>
        </p:spPr>
        <p:txBody>
          <a:bodyPr wrap="square">
            <a:spAutoFit/>
          </a:bodyPr>
          <a:lstStyle/>
          <a:p>
            <a:pPr algn="ctr"/>
            <a:r>
              <a:rPr lang="es-ES" sz="2800" i="1" dirty="0">
                <a:solidFill>
                  <a:srgbClr val="01008B"/>
                </a:solidFill>
                <a:latin typeface="Montserrat Black" panose="00000A00000000000000" pitchFamily="50" charset="0"/>
              </a:rPr>
              <a:t>12,4%</a:t>
            </a:r>
          </a:p>
        </p:txBody>
      </p:sp>
      <p:sp>
        <p:nvSpPr>
          <p:cNvPr id="16" name="CuadroTexto 15">
            <a:extLst>
              <a:ext uri="{FF2B5EF4-FFF2-40B4-BE49-F238E27FC236}">
                <a16:creationId xmlns:a16="http://schemas.microsoft.com/office/drawing/2014/main" id="{B6ED5721-C53B-6C77-578E-7DDF440678AE}"/>
              </a:ext>
            </a:extLst>
          </p:cNvPr>
          <p:cNvSpPr txBox="1"/>
          <p:nvPr/>
        </p:nvSpPr>
        <p:spPr>
          <a:xfrm>
            <a:off x="4239903" y="3188417"/>
            <a:ext cx="1441096" cy="430887"/>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1100" dirty="0"/>
              <a:t>MUCHAS CALLES PEATONALES</a:t>
            </a:r>
          </a:p>
        </p:txBody>
      </p:sp>
      <p:sp>
        <p:nvSpPr>
          <p:cNvPr id="20" name="CuadroTexto 19">
            <a:extLst>
              <a:ext uri="{FF2B5EF4-FFF2-40B4-BE49-F238E27FC236}">
                <a16:creationId xmlns:a16="http://schemas.microsoft.com/office/drawing/2014/main" id="{21A9F648-2501-74E0-08F1-B13404D00F30}"/>
              </a:ext>
            </a:extLst>
          </p:cNvPr>
          <p:cNvSpPr txBox="1"/>
          <p:nvPr/>
        </p:nvSpPr>
        <p:spPr>
          <a:xfrm>
            <a:off x="2665499" y="3188417"/>
            <a:ext cx="1441096" cy="60016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1100" dirty="0"/>
              <a:t>RESPETO CONDUCTORES A LAS NORMAS</a:t>
            </a:r>
          </a:p>
        </p:txBody>
      </p:sp>
      <p:sp>
        <p:nvSpPr>
          <p:cNvPr id="26" name="CuadroTexto 25">
            <a:extLst>
              <a:ext uri="{FF2B5EF4-FFF2-40B4-BE49-F238E27FC236}">
                <a16:creationId xmlns:a16="http://schemas.microsoft.com/office/drawing/2014/main" id="{637E0D4F-A71E-1262-1A50-FBB104B7AA14}"/>
              </a:ext>
            </a:extLst>
          </p:cNvPr>
          <p:cNvSpPr txBox="1"/>
          <p:nvPr/>
        </p:nvSpPr>
        <p:spPr>
          <a:xfrm>
            <a:off x="5810014" y="3188417"/>
            <a:ext cx="1441096" cy="60016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1100" dirty="0"/>
              <a:t>RESPETO PEATONES</a:t>
            </a:r>
          </a:p>
          <a:p>
            <a:r>
              <a:rPr lang="es-ES" sz="1100" dirty="0"/>
              <a:t>A LAS NORMAS</a:t>
            </a:r>
          </a:p>
        </p:txBody>
      </p:sp>
      <p:sp>
        <p:nvSpPr>
          <p:cNvPr id="31" name="CuadroTexto 30">
            <a:extLst>
              <a:ext uri="{FF2B5EF4-FFF2-40B4-BE49-F238E27FC236}">
                <a16:creationId xmlns:a16="http://schemas.microsoft.com/office/drawing/2014/main" id="{01D26CAF-441D-08EF-F384-C5D2791E3E2F}"/>
              </a:ext>
            </a:extLst>
          </p:cNvPr>
          <p:cNvSpPr txBox="1"/>
          <p:nvPr/>
        </p:nvSpPr>
        <p:spPr>
          <a:xfrm>
            <a:off x="9038241" y="3280750"/>
            <a:ext cx="1441096" cy="430887"/>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1100" dirty="0"/>
              <a:t>TAMAÑO DE</a:t>
            </a:r>
          </a:p>
          <a:p>
            <a:r>
              <a:rPr lang="es-ES" sz="1100" dirty="0"/>
              <a:t>LA CIUDAD</a:t>
            </a:r>
          </a:p>
        </p:txBody>
      </p:sp>
      <p:sp>
        <p:nvSpPr>
          <p:cNvPr id="33" name="CuadroTexto 32">
            <a:extLst>
              <a:ext uri="{FF2B5EF4-FFF2-40B4-BE49-F238E27FC236}">
                <a16:creationId xmlns:a16="http://schemas.microsoft.com/office/drawing/2014/main" id="{4821810F-E965-EA78-1533-758D4ADEF4EF}"/>
              </a:ext>
            </a:extLst>
          </p:cNvPr>
          <p:cNvSpPr txBox="1"/>
          <p:nvPr/>
        </p:nvSpPr>
        <p:spPr>
          <a:xfrm>
            <a:off x="7620541" y="3096084"/>
            <a:ext cx="1441096" cy="769441"/>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1100" dirty="0"/>
              <a:t>LIMITE VELOCIDAD 30 EN TODA LA CIUDAD</a:t>
            </a:r>
          </a:p>
        </p:txBody>
      </p:sp>
      <p:sp>
        <p:nvSpPr>
          <p:cNvPr id="35" name="CuadroTexto 34">
            <a:extLst>
              <a:ext uri="{FF2B5EF4-FFF2-40B4-BE49-F238E27FC236}">
                <a16:creationId xmlns:a16="http://schemas.microsoft.com/office/drawing/2014/main" id="{15C5C4E0-4404-835D-F104-4B3B87BBC633}"/>
              </a:ext>
            </a:extLst>
          </p:cNvPr>
          <p:cNvSpPr txBox="1"/>
          <p:nvPr/>
        </p:nvSpPr>
        <p:spPr>
          <a:xfrm>
            <a:off x="5794364" y="3907309"/>
            <a:ext cx="1472396" cy="646331"/>
          </a:xfrm>
          <a:prstGeom prst="rect">
            <a:avLst/>
          </a:prstGeom>
          <a:noFill/>
        </p:spPr>
        <p:txBody>
          <a:bodyPr wrap="square">
            <a:spAutoFit/>
          </a:bodyPr>
          <a:lstStyle/>
          <a:p>
            <a:pPr algn="ctr"/>
            <a:r>
              <a:rPr lang="es-ES" sz="3600" i="1" dirty="0">
                <a:solidFill>
                  <a:srgbClr val="01008B"/>
                </a:solidFill>
                <a:latin typeface="Montserrat Black" panose="00000A00000000000000" pitchFamily="50" charset="0"/>
              </a:rPr>
              <a:t>23,0</a:t>
            </a:r>
            <a:r>
              <a:rPr lang="es-ES" i="1" dirty="0">
                <a:solidFill>
                  <a:srgbClr val="01008B"/>
                </a:solidFill>
                <a:latin typeface="Montserrat Black" panose="00000A00000000000000" pitchFamily="50" charset="0"/>
              </a:rPr>
              <a:t>%</a:t>
            </a:r>
            <a:endParaRPr lang="es-ES" sz="1600" i="1" dirty="0">
              <a:solidFill>
                <a:srgbClr val="01008B"/>
              </a:solidFill>
              <a:latin typeface="Montserrat Black" panose="00000A00000000000000" pitchFamily="50" charset="0"/>
            </a:endParaRPr>
          </a:p>
        </p:txBody>
      </p:sp>
      <p:sp>
        <p:nvSpPr>
          <p:cNvPr id="37" name="CuadroTexto 36">
            <a:extLst>
              <a:ext uri="{FF2B5EF4-FFF2-40B4-BE49-F238E27FC236}">
                <a16:creationId xmlns:a16="http://schemas.microsoft.com/office/drawing/2014/main" id="{75CFB0C7-2E57-0577-195D-170C796A6FBC}"/>
              </a:ext>
            </a:extLst>
          </p:cNvPr>
          <p:cNvSpPr txBox="1"/>
          <p:nvPr/>
        </p:nvSpPr>
        <p:spPr>
          <a:xfrm>
            <a:off x="7611014" y="3998749"/>
            <a:ext cx="1460150" cy="523220"/>
          </a:xfrm>
          <a:prstGeom prst="rect">
            <a:avLst/>
          </a:prstGeom>
          <a:noFill/>
        </p:spPr>
        <p:txBody>
          <a:bodyPr wrap="square">
            <a:spAutoFit/>
          </a:bodyPr>
          <a:lstStyle/>
          <a:p>
            <a:pPr algn="ctr"/>
            <a:r>
              <a:rPr lang="es-ES" sz="2800" i="1" dirty="0">
                <a:solidFill>
                  <a:srgbClr val="01008B"/>
                </a:solidFill>
                <a:latin typeface="Montserrat Black" panose="00000A00000000000000" pitchFamily="50" charset="0"/>
              </a:rPr>
              <a:t>13,2%</a:t>
            </a:r>
          </a:p>
        </p:txBody>
      </p:sp>
      <p:sp>
        <p:nvSpPr>
          <p:cNvPr id="39" name="CuadroTexto 38">
            <a:extLst>
              <a:ext uri="{FF2B5EF4-FFF2-40B4-BE49-F238E27FC236}">
                <a16:creationId xmlns:a16="http://schemas.microsoft.com/office/drawing/2014/main" id="{7B7E0A9D-0CCB-683C-04BD-B9154C2A9282}"/>
              </a:ext>
            </a:extLst>
          </p:cNvPr>
          <p:cNvSpPr txBox="1"/>
          <p:nvPr/>
        </p:nvSpPr>
        <p:spPr>
          <a:xfrm>
            <a:off x="10427570" y="3373083"/>
            <a:ext cx="1441096" cy="261610"/>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1100" dirty="0"/>
              <a:t>OTRAS</a:t>
            </a:r>
          </a:p>
        </p:txBody>
      </p:sp>
      <p:sp>
        <p:nvSpPr>
          <p:cNvPr id="40" name="CuadroTexto 39">
            <a:extLst>
              <a:ext uri="{FF2B5EF4-FFF2-40B4-BE49-F238E27FC236}">
                <a16:creationId xmlns:a16="http://schemas.microsoft.com/office/drawing/2014/main" id="{968FDAF6-1652-944F-0B6E-CBF158166589}"/>
              </a:ext>
            </a:extLst>
          </p:cNvPr>
          <p:cNvSpPr txBox="1"/>
          <p:nvPr/>
        </p:nvSpPr>
        <p:spPr>
          <a:xfrm>
            <a:off x="10566603" y="3998749"/>
            <a:ext cx="1163030" cy="523220"/>
          </a:xfrm>
          <a:prstGeom prst="rect">
            <a:avLst/>
          </a:prstGeom>
          <a:noFill/>
        </p:spPr>
        <p:txBody>
          <a:bodyPr wrap="square">
            <a:spAutoFit/>
          </a:bodyPr>
          <a:lstStyle/>
          <a:p>
            <a:pPr algn="ctr"/>
            <a:r>
              <a:rPr lang="es-ES" sz="2800" i="1" dirty="0">
                <a:solidFill>
                  <a:srgbClr val="01008B"/>
                </a:solidFill>
                <a:latin typeface="Montserrat Black" panose="00000A00000000000000" pitchFamily="50" charset="0"/>
              </a:rPr>
              <a:t>2,8%</a:t>
            </a:r>
          </a:p>
        </p:txBody>
      </p:sp>
      <p:pic>
        <p:nvPicPr>
          <p:cNvPr id="41" name="Imagen 40">
            <a:extLst>
              <a:ext uri="{FF2B5EF4-FFF2-40B4-BE49-F238E27FC236}">
                <a16:creationId xmlns:a16="http://schemas.microsoft.com/office/drawing/2014/main" id="{08B4E9E6-545F-F0E8-2AE2-6B18DE9EF6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7163" y="2043813"/>
            <a:ext cx="986576" cy="1060305"/>
          </a:xfrm>
          <a:prstGeom prst="rect">
            <a:avLst/>
          </a:prstGeom>
        </p:spPr>
      </p:pic>
      <p:pic>
        <p:nvPicPr>
          <p:cNvPr id="42" name="Imagen 41">
            <a:extLst>
              <a:ext uri="{FF2B5EF4-FFF2-40B4-BE49-F238E27FC236}">
                <a16:creationId xmlns:a16="http://schemas.microsoft.com/office/drawing/2014/main" id="{C82E269D-DA43-DAC7-9295-785A2ECCBA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9757" y="2020084"/>
            <a:ext cx="1552581" cy="1081775"/>
          </a:xfrm>
          <a:prstGeom prst="rect">
            <a:avLst/>
          </a:prstGeom>
        </p:spPr>
      </p:pic>
      <p:pic>
        <p:nvPicPr>
          <p:cNvPr id="43" name="Imagen 42">
            <a:extLst>
              <a:ext uri="{FF2B5EF4-FFF2-40B4-BE49-F238E27FC236}">
                <a16:creationId xmlns:a16="http://schemas.microsoft.com/office/drawing/2014/main" id="{6E336603-409C-A33B-E58C-B3AD169583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4272" y="2016003"/>
            <a:ext cx="1552581" cy="1079277"/>
          </a:xfrm>
          <a:prstGeom prst="rect">
            <a:avLst/>
          </a:prstGeom>
        </p:spPr>
      </p:pic>
      <p:pic>
        <p:nvPicPr>
          <p:cNvPr id="44" name="Imagen 43">
            <a:extLst>
              <a:ext uri="{FF2B5EF4-FFF2-40B4-BE49-F238E27FC236}">
                <a16:creationId xmlns:a16="http://schemas.microsoft.com/office/drawing/2014/main" id="{5DB308B9-9FB1-6916-EFD3-47B5B67F463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80105" y="2102429"/>
            <a:ext cx="1721969" cy="1203784"/>
          </a:xfrm>
          <a:prstGeom prst="rect">
            <a:avLst/>
          </a:prstGeom>
        </p:spPr>
      </p:pic>
      <p:pic>
        <p:nvPicPr>
          <p:cNvPr id="46" name="Imagen 45">
            <a:extLst>
              <a:ext uri="{FF2B5EF4-FFF2-40B4-BE49-F238E27FC236}">
                <a16:creationId xmlns:a16="http://schemas.microsoft.com/office/drawing/2014/main" id="{DDBFB966-BA33-CC32-6D1F-D1028197B1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06184" y="2043813"/>
            <a:ext cx="1843371" cy="1288653"/>
          </a:xfrm>
          <a:prstGeom prst="rect">
            <a:avLst/>
          </a:prstGeom>
        </p:spPr>
      </p:pic>
      <p:pic>
        <p:nvPicPr>
          <p:cNvPr id="47" name="Imagen 46">
            <a:extLst>
              <a:ext uri="{FF2B5EF4-FFF2-40B4-BE49-F238E27FC236}">
                <a16:creationId xmlns:a16="http://schemas.microsoft.com/office/drawing/2014/main" id="{7369FE07-DB58-BD2D-AA23-406EE00C2EF2}"/>
              </a:ext>
            </a:extLst>
          </p:cNvPr>
          <p:cNvPicPr>
            <a:picLocks noChangeAspect="1"/>
          </p:cNvPicPr>
          <p:nvPr/>
        </p:nvPicPr>
        <p:blipFill>
          <a:blip r:embed="rId12">
            <a:extLst>
              <a:ext uri="{28A0092B-C50C-407E-A947-70E740481C1C}">
                <a14:useLocalDpi xmlns:a14="http://schemas.microsoft.com/office/drawing/2010/main" val="0"/>
              </a:ext>
            </a:extLst>
          </a:blip>
          <a:srcRect l="19746" t="15143" r="22268" b="10333"/>
          <a:stretch>
            <a:fillRect/>
          </a:stretch>
        </p:blipFill>
        <p:spPr>
          <a:xfrm>
            <a:off x="10662892" y="2243667"/>
            <a:ext cx="970452" cy="869886"/>
          </a:xfrm>
          <a:prstGeom prst="rect">
            <a:avLst/>
          </a:prstGeom>
        </p:spPr>
      </p:pic>
      <p:sp>
        <p:nvSpPr>
          <p:cNvPr id="8" name="CuadroTexto 7">
            <a:extLst>
              <a:ext uri="{FF2B5EF4-FFF2-40B4-BE49-F238E27FC236}">
                <a16:creationId xmlns:a16="http://schemas.microsoft.com/office/drawing/2014/main" id="{5CF0684F-47D4-535F-4E18-431360898639}"/>
              </a:ext>
            </a:extLst>
          </p:cNvPr>
          <p:cNvSpPr txBox="1"/>
          <p:nvPr/>
        </p:nvSpPr>
        <p:spPr>
          <a:xfrm>
            <a:off x="171045" y="6457320"/>
            <a:ext cx="22646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Estudio de opinión de los peatones españoles.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Badalona. Marzo 2026</a:t>
            </a:r>
          </a:p>
        </p:txBody>
      </p:sp>
    </p:spTree>
    <p:extLst>
      <p:ext uri="{BB962C8B-B14F-4D97-AF65-F5344CB8AC3E}">
        <p14:creationId xmlns:p14="http://schemas.microsoft.com/office/powerpoint/2010/main" val="1122995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1F8"/>
        </a:solidFill>
        <a:effectLst/>
      </p:bgPr>
    </p:bg>
    <p:spTree>
      <p:nvGrpSpPr>
        <p:cNvPr id="1" name="">
          <a:extLst>
            <a:ext uri="{FF2B5EF4-FFF2-40B4-BE49-F238E27FC236}">
              <a16:creationId xmlns:a16="http://schemas.microsoft.com/office/drawing/2014/main" id="{C909C946-16E7-04C4-0130-B6DFFA8D623A}"/>
            </a:ext>
          </a:extLst>
        </p:cNvPr>
        <p:cNvGrpSpPr/>
        <p:nvPr/>
      </p:nvGrpSpPr>
      <p:grpSpPr>
        <a:xfrm>
          <a:off x="0" y="0"/>
          <a:ext cx="0" cy="0"/>
          <a:chOff x="0" y="0"/>
          <a:chExt cx="0" cy="0"/>
        </a:xfrm>
      </p:grpSpPr>
      <p:pic>
        <p:nvPicPr>
          <p:cNvPr id="6" name="Imagen 5" descr="Imagen que contiene camino, exterior, calle, montar a caballo&#10;&#10;El contenido generado por IA puede ser incorrecto.">
            <a:extLst>
              <a:ext uri="{FF2B5EF4-FFF2-40B4-BE49-F238E27FC236}">
                <a16:creationId xmlns:a16="http://schemas.microsoft.com/office/drawing/2014/main" id="{6142D0B6-9CD2-59D5-31C8-8DE7784044AC}"/>
              </a:ext>
            </a:extLst>
          </p:cNvPr>
          <p:cNvPicPr>
            <a:picLocks noChangeAspect="1"/>
          </p:cNvPicPr>
          <p:nvPr/>
        </p:nvPicPr>
        <p:blipFill>
          <a:blip r:embed="rId3">
            <a:extLst>
              <a:ext uri="{28A0092B-C50C-407E-A947-70E740481C1C}">
                <a14:useLocalDpi xmlns:a14="http://schemas.microsoft.com/office/drawing/2010/main" val="0"/>
              </a:ext>
            </a:extLst>
          </a:blip>
          <a:srcRect r="5253"/>
          <a:stretch>
            <a:fillRect/>
          </a:stretch>
        </p:blipFill>
        <p:spPr>
          <a:xfrm>
            <a:off x="2438403" y="6625"/>
            <a:ext cx="9753597" cy="6861872"/>
          </a:xfrm>
          <a:prstGeom prst="rect">
            <a:avLst/>
          </a:prstGeom>
        </p:spPr>
      </p:pic>
      <p:cxnSp>
        <p:nvCxnSpPr>
          <p:cNvPr id="7" name="Conector recto 6">
            <a:extLst>
              <a:ext uri="{FF2B5EF4-FFF2-40B4-BE49-F238E27FC236}">
                <a16:creationId xmlns:a16="http://schemas.microsoft.com/office/drawing/2014/main" id="{DC357437-1439-B5F5-1043-F410A7ACD8F9}"/>
              </a:ext>
            </a:extLst>
          </p:cNvPr>
          <p:cNvCxnSpPr/>
          <p:nvPr/>
        </p:nvCxnSpPr>
        <p:spPr>
          <a:xfrm>
            <a:off x="2542072"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97BF7403-A0AB-44D5-ECD7-C07EC5918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707" y="131845"/>
            <a:ext cx="4590188" cy="2582483"/>
          </a:xfrm>
          <a:prstGeom prst="rect">
            <a:avLst/>
          </a:prstGeom>
        </p:spPr>
      </p:pic>
      <p:sp>
        <p:nvSpPr>
          <p:cNvPr id="4" name="Rectángulo 3">
            <a:extLst>
              <a:ext uri="{FF2B5EF4-FFF2-40B4-BE49-F238E27FC236}">
                <a16:creationId xmlns:a16="http://schemas.microsoft.com/office/drawing/2014/main" id="{2C892F05-838D-68F2-8453-F43EC4AE33E0}"/>
              </a:ext>
            </a:extLst>
          </p:cNvPr>
          <p:cNvSpPr/>
          <p:nvPr/>
        </p:nvSpPr>
        <p:spPr>
          <a:xfrm>
            <a:off x="5782780" y="4346865"/>
            <a:ext cx="7868877" cy="1006185"/>
          </a:xfrm>
          <a:prstGeom prst="rect">
            <a:avLst/>
          </a:prstGeom>
          <a:solidFill>
            <a:srgbClr val="F4F1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2" name="CuadroTexto 1">
            <a:extLst>
              <a:ext uri="{FF2B5EF4-FFF2-40B4-BE49-F238E27FC236}">
                <a16:creationId xmlns:a16="http://schemas.microsoft.com/office/drawing/2014/main" id="{AB156F32-57BB-E69C-5607-68B7150B9165}"/>
              </a:ext>
            </a:extLst>
          </p:cNvPr>
          <p:cNvSpPr txBox="1"/>
          <p:nvPr/>
        </p:nvSpPr>
        <p:spPr>
          <a:xfrm>
            <a:off x="5782780" y="4557569"/>
            <a:ext cx="5777009" cy="584775"/>
          </a:xfrm>
          <a:prstGeom prst="rect">
            <a:avLst/>
          </a:prstGeom>
          <a:noFill/>
        </p:spPr>
        <p:txBody>
          <a:bodyPr wrap="square" rtlCol="0">
            <a:spAutoFit/>
          </a:bodyPr>
          <a:lstStyle/>
          <a:p>
            <a:pPr algn="r"/>
            <a:r>
              <a:rPr lang="es-ES" sz="3200" i="1" dirty="0">
                <a:solidFill>
                  <a:srgbClr val="01008B"/>
                </a:solidFill>
                <a:latin typeface="Montserrat Black" panose="00000A00000000000000" pitchFamily="50" charset="0"/>
              </a:rPr>
              <a:t>MEDIDAS Y VISIÓN 2030</a:t>
            </a:r>
            <a:endParaRPr kumimoji="0" lang="es-ES" sz="2000" b="0" i="0" u="none" strike="noStrike" kern="1200" cap="none" spc="0" normalizeH="0" baseline="0" noProof="0" dirty="0">
              <a:ln>
                <a:noFill/>
              </a:ln>
              <a:solidFill>
                <a:srgbClr val="01008B"/>
              </a:solidFill>
              <a:effectLst/>
              <a:uLnTx/>
              <a:uFillTx/>
              <a:latin typeface="Montserrat Light" panose="00000400000000000000" pitchFamily="50" charset="0"/>
            </a:endParaRPr>
          </a:p>
        </p:txBody>
      </p:sp>
    </p:spTree>
    <p:extLst>
      <p:ext uri="{BB962C8B-B14F-4D97-AF65-F5344CB8AC3E}">
        <p14:creationId xmlns:p14="http://schemas.microsoft.com/office/powerpoint/2010/main" val="46802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1F8"/>
        </a:solidFill>
        <a:effectLst/>
      </p:bgPr>
    </p:bg>
    <p:spTree>
      <p:nvGrpSpPr>
        <p:cNvPr id="1" name="">
          <a:extLst>
            <a:ext uri="{FF2B5EF4-FFF2-40B4-BE49-F238E27FC236}">
              <a16:creationId xmlns:a16="http://schemas.microsoft.com/office/drawing/2014/main" id="{A9A5A921-4E39-8B92-BA49-13F6ABF0883C}"/>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6082764A-B4FE-C15C-7679-5D372C61C5B1}"/>
              </a:ext>
            </a:extLst>
          </p:cNvPr>
          <p:cNvSpPr/>
          <p:nvPr/>
        </p:nvSpPr>
        <p:spPr>
          <a:xfrm>
            <a:off x="2448388" y="5148646"/>
            <a:ext cx="11203269" cy="1006185"/>
          </a:xfrm>
          <a:prstGeom prst="rect">
            <a:avLst/>
          </a:prstGeom>
          <a:solidFill>
            <a:srgbClr val="01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n 1" descr="Imagen que contiene camino, exterior, calle, montar a caballo&#10;&#10;El contenido generado por IA puede ser incorrecto.">
            <a:extLst>
              <a:ext uri="{FF2B5EF4-FFF2-40B4-BE49-F238E27FC236}">
                <a16:creationId xmlns:a16="http://schemas.microsoft.com/office/drawing/2014/main" id="{11F82032-5771-7889-E330-35F23DBE3C2B}"/>
              </a:ext>
            </a:extLst>
          </p:cNvPr>
          <p:cNvPicPr>
            <a:picLocks noChangeAspect="1"/>
          </p:cNvPicPr>
          <p:nvPr/>
        </p:nvPicPr>
        <p:blipFill>
          <a:blip r:embed="rId3">
            <a:extLst>
              <a:ext uri="{28A0092B-C50C-407E-A947-70E740481C1C}">
                <a14:useLocalDpi xmlns:a14="http://schemas.microsoft.com/office/drawing/2010/main" val="0"/>
              </a:ext>
            </a:extLst>
          </a:blip>
          <a:srcRect l="13727" r="63662"/>
          <a:stretch>
            <a:fillRect/>
          </a:stretch>
        </p:blipFill>
        <p:spPr>
          <a:xfrm>
            <a:off x="-230861" y="-52527"/>
            <a:ext cx="2350606" cy="6929802"/>
          </a:xfrm>
          <a:prstGeom prst="rect">
            <a:avLst/>
          </a:prstGeom>
        </p:spPr>
      </p:pic>
      <p:pic>
        <p:nvPicPr>
          <p:cNvPr id="62" name="Imagen 61">
            <a:extLst>
              <a:ext uri="{FF2B5EF4-FFF2-40B4-BE49-F238E27FC236}">
                <a16:creationId xmlns:a16="http://schemas.microsoft.com/office/drawing/2014/main" id="{9FC66FA1-EF30-DF51-6585-B9F0AC3F2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896" y="1484339"/>
            <a:ext cx="1024736" cy="748700"/>
          </a:xfrm>
          <a:prstGeom prst="rect">
            <a:avLst/>
          </a:prstGeom>
        </p:spPr>
      </p:pic>
      <p:sp>
        <p:nvSpPr>
          <p:cNvPr id="19" name="Rectángulo: esquinas redondeadas 18">
            <a:extLst>
              <a:ext uri="{FF2B5EF4-FFF2-40B4-BE49-F238E27FC236}">
                <a16:creationId xmlns:a16="http://schemas.microsoft.com/office/drawing/2014/main" id="{AEDFAF55-D1AE-52FD-AC83-75C5E9A96648}"/>
              </a:ext>
            </a:extLst>
          </p:cNvPr>
          <p:cNvSpPr/>
          <p:nvPr/>
        </p:nvSpPr>
        <p:spPr>
          <a:xfrm>
            <a:off x="2448388" y="1398885"/>
            <a:ext cx="9360158" cy="3503540"/>
          </a:xfrm>
          <a:prstGeom prst="roundRect">
            <a:avLst/>
          </a:prstGeom>
          <a:noFill/>
          <a:ln>
            <a:solidFill>
              <a:srgbClr val="01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Una señal de alto&#10;&#10;Descripción generada automáticamente">
            <a:extLst>
              <a:ext uri="{FF2B5EF4-FFF2-40B4-BE49-F238E27FC236}">
                <a16:creationId xmlns:a16="http://schemas.microsoft.com/office/drawing/2014/main" id="{A451DF74-624E-834E-9386-8E1FA506F6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7776" y="6293990"/>
            <a:ext cx="526714" cy="526714"/>
          </a:xfrm>
          <a:prstGeom prst="rect">
            <a:avLst/>
          </a:prstGeom>
        </p:spPr>
      </p:pic>
      <p:sp>
        <p:nvSpPr>
          <p:cNvPr id="9" name="CuadroTexto 8">
            <a:extLst>
              <a:ext uri="{FF2B5EF4-FFF2-40B4-BE49-F238E27FC236}">
                <a16:creationId xmlns:a16="http://schemas.microsoft.com/office/drawing/2014/main" id="{67518178-71A3-6183-012F-F74A91A0ACE2}"/>
              </a:ext>
            </a:extLst>
          </p:cNvPr>
          <p:cNvSpPr txBox="1"/>
          <p:nvPr/>
        </p:nvSpPr>
        <p:spPr>
          <a:xfrm>
            <a:off x="2448388" y="583937"/>
            <a:ext cx="8326102" cy="707886"/>
          </a:xfrm>
          <a:prstGeom prst="rect">
            <a:avLst/>
          </a:prstGeom>
          <a:noFill/>
        </p:spPr>
        <p:txBody>
          <a:bodyPr wrap="square">
            <a:spAutoFit/>
          </a:bodyPr>
          <a:lstStyle/>
          <a:p>
            <a:r>
              <a:rPr lang="es-ES" sz="2000" dirty="0">
                <a:solidFill>
                  <a:srgbClr val="01008B"/>
                </a:solidFill>
                <a:latin typeface="Montserrat Black" panose="00000A00000000000000" pitchFamily="50" charset="0"/>
              </a:rPr>
              <a:t>Puntúa las medidas que tu ciudad puede impulsar o lanzar para dar más seguridad de los peatones.</a:t>
            </a:r>
          </a:p>
        </p:txBody>
      </p:sp>
      <p:pic>
        <p:nvPicPr>
          <p:cNvPr id="27" name="Imagen 26">
            <a:extLst>
              <a:ext uri="{FF2B5EF4-FFF2-40B4-BE49-F238E27FC236}">
                <a16:creationId xmlns:a16="http://schemas.microsoft.com/office/drawing/2014/main" id="{22DE1AAA-DA69-4E27-8DBA-663D12AC0F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4490" y="6401052"/>
            <a:ext cx="1034056" cy="312591"/>
          </a:xfrm>
          <a:prstGeom prst="rect">
            <a:avLst/>
          </a:prstGeom>
        </p:spPr>
      </p:pic>
      <p:pic>
        <p:nvPicPr>
          <p:cNvPr id="45" name="Imagen 44">
            <a:extLst>
              <a:ext uri="{FF2B5EF4-FFF2-40B4-BE49-F238E27FC236}">
                <a16:creationId xmlns:a16="http://schemas.microsoft.com/office/drawing/2014/main" id="{9C0CA771-9D24-03A3-C69E-30F576747E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4490" y="152528"/>
            <a:ext cx="1587379" cy="893074"/>
          </a:xfrm>
          <a:prstGeom prst="rect">
            <a:avLst/>
          </a:prstGeom>
        </p:spPr>
      </p:pic>
      <p:cxnSp>
        <p:nvCxnSpPr>
          <p:cNvPr id="4" name="Conector recto 3">
            <a:extLst>
              <a:ext uri="{FF2B5EF4-FFF2-40B4-BE49-F238E27FC236}">
                <a16:creationId xmlns:a16="http://schemas.microsoft.com/office/drawing/2014/main" id="{B155C855-91D1-E157-1E09-7EF259529BCE}"/>
              </a:ext>
            </a:extLst>
          </p:cNvPr>
          <p:cNvCxnSpPr/>
          <p:nvPr/>
        </p:nvCxnSpPr>
        <p:spPr>
          <a:xfrm>
            <a:off x="2015594"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B6364AC2-3F3D-C845-0941-2DFEC973A62E}"/>
              </a:ext>
            </a:extLst>
          </p:cNvPr>
          <p:cNvSpPr txBox="1"/>
          <p:nvPr/>
        </p:nvSpPr>
        <p:spPr>
          <a:xfrm>
            <a:off x="3347723" y="2578351"/>
            <a:ext cx="1562611" cy="523220"/>
          </a:xfrm>
          <a:prstGeom prst="rect">
            <a:avLst/>
          </a:prstGeom>
          <a:noFill/>
        </p:spPr>
        <p:txBody>
          <a:bodyPr wrap="square">
            <a:spAutoFit/>
          </a:bodyPr>
          <a:lstStyle/>
          <a:p>
            <a:pPr algn="ctr"/>
            <a:r>
              <a:rPr lang="es-ES" sz="2800" i="1" dirty="0">
                <a:solidFill>
                  <a:srgbClr val="01008B"/>
                </a:solidFill>
                <a:latin typeface="Montserrat Black" panose="00000A00000000000000" pitchFamily="50" charset="0"/>
              </a:rPr>
              <a:t>7,89</a:t>
            </a:r>
            <a:endParaRPr lang="es-ES" sz="1200" i="1" dirty="0">
              <a:solidFill>
                <a:srgbClr val="01008B"/>
              </a:solidFill>
              <a:latin typeface="Montserrat Black" panose="00000A00000000000000" pitchFamily="50" charset="0"/>
            </a:endParaRPr>
          </a:p>
        </p:txBody>
      </p:sp>
      <p:sp>
        <p:nvSpPr>
          <p:cNvPr id="21" name="CuadroTexto 20">
            <a:extLst>
              <a:ext uri="{FF2B5EF4-FFF2-40B4-BE49-F238E27FC236}">
                <a16:creationId xmlns:a16="http://schemas.microsoft.com/office/drawing/2014/main" id="{AAFE5143-D4E9-2E84-20C9-1242CCAA7550}"/>
              </a:ext>
            </a:extLst>
          </p:cNvPr>
          <p:cNvSpPr txBox="1"/>
          <p:nvPr/>
        </p:nvSpPr>
        <p:spPr>
          <a:xfrm>
            <a:off x="4969055" y="2578351"/>
            <a:ext cx="1472396" cy="523220"/>
          </a:xfrm>
          <a:prstGeom prst="rect">
            <a:avLst/>
          </a:prstGeom>
          <a:noFill/>
        </p:spPr>
        <p:txBody>
          <a:bodyPr wrap="square">
            <a:spAutoFit/>
          </a:bodyPr>
          <a:lstStyle/>
          <a:p>
            <a:pPr algn="ctr"/>
            <a:r>
              <a:rPr lang="es-ES" sz="2800" i="1" dirty="0">
                <a:solidFill>
                  <a:srgbClr val="01008B"/>
                </a:solidFill>
                <a:latin typeface="Montserrat Black" panose="00000A00000000000000" pitchFamily="50" charset="0"/>
              </a:rPr>
              <a:t>7,55</a:t>
            </a:r>
            <a:endParaRPr lang="es-ES" sz="1200" i="1" dirty="0">
              <a:solidFill>
                <a:srgbClr val="01008B"/>
              </a:solidFill>
              <a:latin typeface="Montserrat Black" panose="00000A00000000000000" pitchFamily="50" charset="0"/>
            </a:endParaRPr>
          </a:p>
        </p:txBody>
      </p:sp>
      <p:sp>
        <p:nvSpPr>
          <p:cNvPr id="22" name="CuadroTexto 21">
            <a:extLst>
              <a:ext uri="{FF2B5EF4-FFF2-40B4-BE49-F238E27FC236}">
                <a16:creationId xmlns:a16="http://schemas.microsoft.com/office/drawing/2014/main" id="{5835E3EE-A141-114B-AF56-F69DE059A304}"/>
              </a:ext>
            </a:extLst>
          </p:cNvPr>
          <p:cNvSpPr txBox="1"/>
          <p:nvPr/>
        </p:nvSpPr>
        <p:spPr>
          <a:xfrm>
            <a:off x="4159624" y="4364625"/>
            <a:ext cx="1460150" cy="523220"/>
          </a:xfrm>
          <a:prstGeom prst="rect">
            <a:avLst/>
          </a:prstGeom>
          <a:noFill/>
        </p:spPr>
        <p:txBody>
          <a:bodyPr wrap="square">
            <a:spAutoFit/>
          </a:bodyPr>
          <a:lstStyle/>
          <a:p>
            <a:pPr algn="ctr"/>
            <a:r>
              <a:rPr lang="es-ES" sz="2800" i="1" dirty="0">
                <a:solidFill>
                  <a:srgbClr val="01008B"/>
                </a:solidFill>
                <a:latin typeface="Montserrat Black" panose="00000A00000000000000" pitchFamily="50" charset="0"/>
              </a:rPr>
              <a:t>7,00</a:t>
            </a:r>
            <a:endParaRPr lang="es-ES" sz="1200" i="1" dirty="0">
              <a:solidFill>
                <a:srgbClr val="01008B"/>
              </a:solidFill>
              <a:latin typeface="Montserrat Black" panose="00000A00000000000000" pitchFamily="50" charset="0"/>
            </a:endParaRPr>
          </a:p>
        </p:txBody>
      </p:sp>
      <p:sp>
        <p:nvSpPr>
          <p:cNvPr id="10" name="CuadroTexto 9">
            <a:extLst>
              <a:ext uri="{FF2B5EF4-FFF2-40B4-BE49-F238E27FC236}">
                <a16:creationId xmlns:a16="http://schemas.microsoft.com/office/drawing/2014/main" id="{0306F4F2-DF82-FDC2-D006-6301A53BC085}"/>
              </a:ext>
            </a:extLst>
          </p:cNvPr>
          <p:cNvSpPr txBox="1"/>
          <p:nvPr/>
        </p:nvSpPr>
        <p:spPr>
          <a:xfrm>
            <a:off x="3338278" y="2224573"/>
            <a:ext cx="1441096"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800" dirty="0"/>
              <a:t>ILUMINAR PASOS PEATONES</a:t>
            </a:r>
          </a:p>
        </p:txBody>
      </p:sp>
      <p:sp>
        <p:nvSpPr>
          <p:cNvPr id="12" name="CuadroTexto 11">
            <a:extLst>
              <a:ext uri="{FF2B5EF4-FFF2-40B4-BE49-F238E27FC236}">
                <a16:creationId xmlns:a16="http://schemas.microsoft.com/office/drawing/2014/main" id="{CAAE8A10-B67B-A413-D192-551CDA1FFA9E}"/>
              </a:ext>
            </a:extLst>
          </p:cNvPr>
          <p:cNvSpPr txBox="1"/>
          <p:nvPr/>
        </p:nvSpPr>
        <p:spPr>
          <a:xfrm>
            <a:off x="4984705" y="2224573"/>
            <a:ext cx="1441096"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800" dirty="0"/>
              <a:t>AUMENTAR MULTAS SALTAR SEMÁFORO</a:t>
            </a:r>
          </a:p>
        </p:txBody>
      </p:sp>
      <p:sp>
        <p:nvSpPr>
          <p:cNvPr id="14" name="CuadroTexto 13">
            <a:extLst>
              <a:ext uri="{FF2B5EF4-FFF2-40B4-BE49-F238E27FC236}">
                <a16:creationId xmlns:a16="http://schemas.microsoft.com/office/drawing/2014/main" id="{7CFE1330-B685-B8DB-BD90-0800BEE32C76}"/>
              </a:ext>
            </a:extLst>
          </p:cNvPr>
          <p:cNvSpPr txBox="1"/>
          <p:nvPr/>
        </p:nvSpPr>
        <p:spPr>
          <a:xfrm>
            <a:off x="8141366" y="2224573"/>
            <a:ext cx="1441096"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800" dirty="0"/>
              <a:t>AUMENTAR SEÑALES VIALES SEMÁFARO</a:t>
            </a:r>
          </a:p>
        </p:txBody>
      </p:sp>
      <p:sp>
        <p:nvSpPr>
          <p:cNvPr id="17" name="CuadroTexto 16">
            <a:extLst>
              <a:ext uri="{FF2B5EF4-FFF2-40B4-BE49-F238E27FC236}">
                <a16:creationId xmlns:a16="http://schemas.microsoft.com/office/drawing/2014/main" id="{D46F8EC9-04EF-63BC-82C9-84703CF5F6C3}"/>
              </a:ext>
            </a:extLst>
          </p:cNvPr>
          <p:cNvSpPr txBox="1"/>
          <p:nvPr/>
        </p:nvSpPr>
        <p:spPr>
          <a:xfrm>
            <a:off x="4169150" y="3936416"/>
            <a:ext cx="1531519" cy="461665"/>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800" dirty="0"/>
              <a:t>AUMENTAR MULTAS CRUZAR FORMA INDEBIDA</a:t>
            </a:r>
          </a:p>
        </p:txBody>
      </p:sp>
      <p:sp>
        <p:nvSpPr>
          <p:cNvPr id="18" name="CuadroTexto 17">
            <a:extLst>
              <a:ext uri="{FF2B5EF4-FFF2-40B4-BE49-F238E27FC236}">
                <a16:creationId xmlns:a16="http://schemas.microsoft.com/office/drawing/2014/main" id="{B5C081F4-9BFE-5F20-BB4F-D7D9EFFA8D79}"/>
              </a:ext>
            </a:extLst>
          </p:cNvPr>
          <p:cNvSpPr txBox="1"/>
          <p:nvPr/>
        </p:nvSpPr>
        <p:spPr>
          <a:xfrm>
            <a:off x="6624610" y="2224573"/>
            <a:ext cx="1441096"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800" dirty="0"/>
              <a:t>AMPLIAR NÚMERO PASOS DE PEATONES</a:t>
            </a:r>
          </a:p>
        </p:txBody>
      </p:sp>
      <p:sp>
        <p:nvSpPr>
          <p:cNvPr id="24" name="CuadroTexto 23">
            <a:extLst>
              <a:ext uri="{FF2B5EF4-FFF2-40B4-BE49-F238E27FC236}">
                <a16:creationId xmlns:a16="http://schemas.microsoft.com/office/drawing/2014/main" id="{DDC583A6-2B3D-EE3F-6B56-D1CB05CFAC4A}"/>
              </a:ext>
            </a:extLst>
          </p:cNvPr>
          <p:cNvSpPr txBox="1"/>
          <p:nvPr/>
        </p:nvSpPr>
        <p:spPr>
          <a:xfrm>
            <a:off x="8125716" y="2578351"/>
            <a:ext cx="1472396" cy="523220"/>
          </a:xfrm>
          <a:prstGeom prst="rect">
            <a:avLst/>
          </a:prstGeom>
          <a:noFill/>
        </p:spPr>
        <p:txBody>
          <a:bodyPr wrap="square">
            <a:spAutoFit/>
          </a:bodyPr>
          <a:lstStyle/>
          <a:p>
            <a:pPr algn="ctr"/>
            <a:r>
              <a:rPr lang="es-ES" sz="2800" i="1" dirty="0">
                <a:solidFill>
                  <a:srgbClr val="01008B"/>
                </a:solidFill>
                <a:latin typeface="Montserrat Black" panose="00000A00000000000000" pitchFamily="50" charset="0"/>
              </a:rPr>
              <a:t>7,26</a:t>
            </a:r>
            <a:endParaRPr lang="es-ES" sz="1200" i="1" dirty="0">
              <a:solidFill>
                <a:srgbClr val="01008B"/>
              </a:solidFill>
              <a:latin typeface="Montserrat Black" panose="00000A00000000000000" pitchFamily="50" charset="0"/>
            </a:endParaRPr>
          </a:p>
        </p:txBody>
      </p:sp>
      <p:sp>
        <p:nvSpPr>
          <p:cNvPr id="28" name="CuadroTexto 27">
            <a:extLst>
              <a:ext uri="{FF2B5EF4-FFF2-40B4-BE49-F238E27FC236}">
                <a16:creationId xmlns:a16="http://schemas.microsoft.com/office/drawing/2014/main" id="{24956D3D-B7E2-FE55-858D-F98F24D0088F}"/>
              </a:ext>
            </a:extLst>
          </p:cNvPr>
          <p:cNvSpPr txBox="1"/>
          <p:nvPr/>
        </p:nvSpPr>
        <p:spPr>
          <a:xfrm>
            <a:off x="6615083" y="2578351"/>
            <a:ext cx="1460150" cy="523220"/>
          </a:xfrm>
          <a:prstGeom prst="rect">
            <a:avLst/>
          </a:prstGeom>
          <a:noFill/>
        </p:spPr>
        <p:txBody>
          <a:bodyPr wrap="square">
            <a:spAutoFit/>
          </a:bodyPr>
          <a:lstStyle/>
          <a:p>
            <a:pPr algn="ctr"/>
            <a:r>
              <a:rPr lang="es-ES" sz="2800" i="1" dirty="0">
                <a:solidFill>
                  <a:srgbClr val="01008B"/>
                </a:solidFill>
                <a:latin typeface="Montserrat Black" panose="00000A00000000000000" pitchFamily="50" charset="0"/>
              </a:rPr>
              <a:t>7,33</a:t>
            </a:r>
            <a:endParaRPr lang="es-ES" sz="1200" i="1" dirty="0">
              <a:solidFill>
                <a:srgbClr val="01008B"/>
              </a:solidFill>
              <a:latin typeface="Montserrat Black" panose="00000A00000000000000" pitchFamily="50" charset="0"/>
            </a:endParaRPr>
          </a:p>
        </p:txBody>
      </p:sp>
      <p:sp>
        <p:nvSpPr>
          <p:cNvPr id="8" name="CuadroTexto 7">
            <a:extLst>
              <a:ext uri="{FF2B5EF4-FFF2-40B4-BE49-F238E27FC236}">
                <a16:creationId xmlns:a16="http://schemas.microsoft.com/office/drawing/2014/main" id="{B1D86122-9AD9-9D91-477A-7989E18558E8}"/>
              </a:ext>
            </a:extLst>
          </p:cNvPr>
          <p:cNvSpPr txBox="1"/>
          <p:nvPr/>
        </p:nvSpPr>
        <p:spPr>
          <a:xfrm>
            <a:off x="9810880" y="2224573"/>
            <a:ext cx="1302063"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800" dirty="0"/>
              <a:t>AUMENTAR EL TIEMPO SEMÁFOROS</a:t>
            </a:r>
          </a:p>
        </p:txBody>
      </p:sp>
      <p:sp>
        <p:nvSpPr>
          <p:cNvPr id="11" name="CuadroTexto 10">
            <a:extLst>
              <a:ext uri="{FF2B5EF4-FFF2-40B4-BE49-F238E27FC236}">
                <a16:creationId xmlns:a16="http://schemas.microsoft.com/office/drawing/2014/main" id="{23225248-E843-9DF4-A36B-FE784FBC2B53}"/>
              </a:ext>
            </a:extLst>
          </p:cNvPr>
          <p:cNvSpPr txBox="1"/>
          <p:nvPr/>
        </p:nvSpPr>
        <p:spPr>
          <a:xfrm>
            <a:off x="9880396" y="2578351"/>
            <a:ext cx="1163030" cy="523220"/>
          </a:xfrm>
          <a:prstGeom prst="rect">
            <a:avLst/>
          </a:prstGeom>
          <a:noFill/>
        </p:spPr>
        <p:txBody>
          <a:bodyPr wrap="square">
            <a:spAutoFit/>
          </a:bodyPr>
          <a:lstStyle/>
          <a:p>
            <a:pPr algn="ctr"/>
            <a:r>
              <a:rPr lang="es-ES" sz="2800" i="1" dirty="0">
                <a:solidFill>
                  <a:srgbClr val="01008B"/>
                </a:solidFill>
                <a:latin typeface="Montserrat Black" panose="00000A00000000000000" pitchFamily="50" charset="0"/>
              </a:rPr>
              <a:t>7,19</a:t>
            </a:r>
            <a:endParaRPr lang="es-ES" sz="1200" i="1" dirty="0">
              <a:solidFill>
                <a:srgbClr val="01008B"/>
              </a:solidFill>
              <a:latin typeface="Montserrat Black" panose="00000A00000000000000" pitchFamily="50" charset="0"/>
            </a:endParaRPr>
          </a:p>
        </p:txBody>
      </p:sp>
      <p:sp>
        <p:nvSpPr>
          <p:cNvPr id="23" name="CuadroTexto 22">
            <a:extLst>
              <a:ext uri="{FF2B5EF4-FFF2-40B4-BE49-F238E27FC236}">
                <a16:creationId xmlns:a16="http://schemas.microsoft.com/office/drawing/2014/main" id="{01797D4E-CF78-C5D8-6034-91141DEF7C1A}"/>
              </a:ext>
            </a:extLst>
          </p:cNvPr>
          <p:cNvSpPr txBox="1"/>
          <p:nvPr/>
        </p:nvSpPr>
        <p:spPr>
          <a:xfrm>
            <a:off x="2748926" y="5347605"/>
            <a:ext cx="9277974" cy="588559"/>
          </a:xfrm>
          <a:prstGeom prst="rect">
            <a:avLst/>
          </a:prstGeom>
          <a:noFill/>
        </p:spPr>
        <p:txBody>
          <a:bodyPr wrap="square" rtlCol="0">
            <a:spAutoFit/>
          </a:bodyPr>
          <a:lstStyle>
            <a:defPPr>
              <a:defRPr lang="es-ES"/>
            </a:defPPr>
            <a:lvl1pPr>
              <a:defRPr sz="2000">
                <a:solidFill>
                  <a:srgbClr val="01008B"/>
                </a:solidFill>
                <a:latin typeface="Bebas Neue Bold" panose="020B0606020202050201" pitchFamily="34" charset="0"/>
              </a:defRPr>
            </a:lvl1pPr>
          </a:lstStyle>
          <a:p>
            <a:pPr>
              <a:lnSpc>
                <a:spcPts val="2000"/>
              </a:lnSpc>
            </a:pPr>
            <a:r>
              <a:rPr lang="es-ES" sz="1400" dirty="0">
                <a:solidFill>
                  <a:srgbClr val="FFFFFF"/>
                </a:solidFill>
                <a:latin typeface="Montserrat Light" panose="00000400000000000000" pitchFamily="50" charset="0"/>
              </a:rPr>
              <a:t>Iluminar los pasos de peatones es la medida mejor valorada por los ciudadanos para mejorar la seguridad de los peatones con una puntuación de 8 sobre 10.</a:t>
            </a:r>
          </a:p>
        </p:txBody>
      </p:sp>
      <p:sp>
        <p:nvSpPr>
          <p:cNvPr id="30" name="CuadroTexto 29">
            <a:extLst>
              <a:ext uri="{FF2B5EF4-FFF2-40B4-BE49-F238E27FC236}">
                <a16:creationId xmlns:a16="http://schemas.microsoft.com/office/drawing/2014/main" id="{EC8190AF-1051-C4B6-86CF-2D47FAA0C769}"/>
              </a:ext>
            </a:extLst>
          </p:cNvPr>
          <p:cNvSpPr txBox="1"/>
          <p:nvPr/>
        </p:nvSpPr>
        <p:spPr>
          <a:xfrm>
            <a:off x="5713463" y="4350532"/>
            <a:ext cx="1562611" cy="523220"/>
          </a:xfrm>
          <a:prstGeom prst="rect">
            <a:avLst/>
          </a:prstGeom>
          <a:noFill/>
        </p:spPr>
        <p:txBody>
          <a:bodyPr wrap="square">
            <a:spAutoFit/>
          </a:bodyPr>
          <a:lstStyle/>
          <a:p>
            <a:pPr algn="ctr"/>
            <a:r>
              <a:rPr lang="es-ES" sz="2800" i="1" dirty="0">
                <a:solidFill>
                  <a:srgbClr val="01008B"/>
                </a:solidFill>
                <a:latin typeface="Montserrat Black" panose="00000A00000000000000" pitchFamily="50" charset="0"/>
              </a:rPr>
              <a:t>6,97</a:t>
            </a:r>
            <a:endParaRPr lang="es-ES" sz="1200" i="1" dirty="0">
              <a:solidFill>
                <a:srgbClr val="01008B"/>
              </a:solidFill>
              <a:latin typeface="Montserrat Black" panose="00000A00000000000000" pitchFamily="50" charset="0"/>
            </a:endParaRPr>
          </a:p>
        </p:txBody>
      </p:sp>
      <p:sp>
        <p:nvSpPr>
          <p:cNvPr id="31" name="CuadroTexto 30">
            <a:extLst>
              <a:ext uri="{FF2B5EF4-FFF2-40B4-BE49-F238E27FC236}">
                <a16:creationId xmlns:a16="http://schemas.microsoft.com/office/drawing/2014/main" id="{63CD2FD4-9641-B089-0A46-D0E529675FF5}"/>
              </a:ext>
            </a:extLst>
          </p:cNvPr>
          <p:cNvSpPr txBox="1"/>
          <p:nvPr/>
        </p:nvSpPr>
        <p:spPr>
          <a:xfrm>
            <a:off x="2608022" y="4350532"/>
            <a:ext cx="1472396" cy="523220"/>
          </a:xfrm>
          <a:prstGeom prst="rect">
            <a:avLst/>
          </a:prstGeom>
          <a:noFill/>
        </p:spPr>
        <p:txBody>
          <a:bodyPr wrap="square">
            <a:spAutoFit/>
          </a:bodyPr>
          <a:lstStyle/>
          <a:p>
            <a:pPr algn="ctr"/>
            <a:r>
              <a:rPr lang="es-ES" sz="2800" i="1" dirty="0">
                <a:solidFill>
                  <a:srgbClr val="01008B"/>
                </a:solidFill>
                <a:latin typeface="Montserrat Black" panose="00000A00000000000000" pitchFamily="50" charset="0"/>
              </a:rPr>
              <a:t>7,17</a:t>
            </a:r>
            <a:endParaRPr lang="es-ES" sz="1200" i="1" dirty="0">
              <a:solidFill>
                <a:srgbClr val="01008B"/>
              </a:solidFill>
              <a:latin typeface="Montserrat Black" panose="00000A00000000000000" pitchFamily="50" charset="0"/>
            </a:endParaRPr>
          </a:p>
        </p:txBody>
      </p:sp>
      <p:sp>
        <p:nvSpPr>
          <p:cNvPr id="32" name="CuadroTexto 31">
            <a:extLst>
              <a:ext uri="{FF2B5EF4-FFF2-40B4-BE49-F238E27FC236}">
                <a16:creationId xmlns:a16="http://schemas.microsoft.com/office/drawing/2014/main" id="{32612B40-7573-D415-DF38-D0F1C12D1FBC}"/>
              </a:ext>
            </a:extLst>
          </p:cNvPr>
          <p:cNvSpPr txBox="1"/>
          <p:nvPr/>
        </p:nvSpPr>
        <p:spPr>
          <a:xfrm>
            <a:off x="7399883" y="4350532"/>
            <a:ext cx="1460150" cy="523220"/>
          </a:xfrm>
          <a:prstGeom prst="rect">
            <a:avLst/>
          </a:prstGeom>
          <a:noFill/>
        </p:spPr>
        <p:txBody>
          <a:bodyPr wrap="square">
            <a:spAutoFit/>
          </a:bodyPr>
          <a:lstStyle/>
          <a:p>
            <a:pPr algn="ctr"/>
            <a:r>
              <a:rPr lang="es-ES" sz="2800" i="1" dirty="0">
                <a:solidFill>
                  <a:srgbClr val="01008B"/>
                </a:solidFill>
                <a:latin typeface="Montserrat Black" panose="00000A00000000000000" pitchFamily="50" charset="0"/>
              </a:rPr>
              <a:t>6,82</a:t>
            </a:r>
            <a:endParaRPr lang="es-ES" sz="1200" i="1" dirty="0">
              <a:solidFill>
                <a:srgbClr val="01008B"/>
              </a:solidFill>
              <a:latin typeface="Montserrat Black" panose="00000A00000000000000" pitchFamily="50" charset="0"/>
            </a:endParaRPr>
          </a:p>
        </p:txBody>
      </p:sp>
      <p:sp>
        <p:nvSpPr>
          <p:cNvPr id="33" name="CuadroTexto 32">
            <a:extLst>
              <a:ext uri="{FF2B5EF4-FFF2-40B4-BE49-F238E27FC236}">
                <a16:creationId xmlns:a16="http://schemas.microsoft.com/office/drawing/2014/main" id="{B5DE9BD0-F14A-4ABF-190A-CFF8FA0D5608}"/>
              </a:ext>
            </a:extLst>
          </p:cNvPr>
          <p:cNvSpPr txBox="1"/>
          <p:nvPr/>
        </p:nvSpPr>
        <p:spPr>
          <a:xfrm>
            <a:off x="5774220" y="3899387"/>
            <a:ext cx="1441096"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800" dirty="0"/>
              <a:t>PROHIBIR ALQUILER PATINETES ELECTRICOS</a:t>
            </a:r>
          </a:p>
        </p:txBody>
      </p:sp>
      <p:sp>
        <p:nvSpPr>
          <p:cNvPr id="34" name="CuadroTexto 33">
            <a:extLst>
              <a:ext uri="{FF2B5EF4-FFF2-40B4-BE49-F238E27FC236}">
                <a16:creationId xmlns:a16="http://schemas.microsoft.com/office/drawing/2014/main" id="{D44E0F79-C11D-B834-87B0-9BCB22AA4C7F}"/>
              </a:ext>
            </a:extLst>
          </p:cNvPr>
          <p:cNvSpPr txBox="1"/>
          <p:nvPr/>
        </p:nvSpPr>
        <p:spPr>
          <a:xfrm>
            <a:off x="2623672" y="3899387"/>
            <a:ext cx="1441096"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800" dirty="0"/>
              <a:t>AUMENTAR CALLES PEATONALES</a:t>
            </a:r>
          </a:p>
        </p:txBody>
      </p:sp>
      <p:sp>
        <p:nvSpPr>
          <p:cNvPr id="35" name="CuadroTexto 34">
            <a:extLst>
              <a:ext uri="{FF2B5EF4-FFF2-40B4-BE49-F238E27FC236}">
                <a16:creationId xmlns:a16="http://schemas.microsoft.com/office/drawing/2014/main" id="{2D8C56C1-1BB4-AC47-38A2-48BEE68DEF7F}"/>
              </a:ext>
            </a:extLst>
          </p:cNvPr>
          <p:cNvSpPr txBox="1"/>
          <p:nvPr/>
        </p:nvSpPr>
        <p:spPr>
          <a:xfrm>
            <a:off x="10352330" y="3899387"/>
            <a:ext cx="1441096" cy="584775"/>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800" dirty="0"/>
              <a:t>PROHIBIR / MULTAR USO DE MÓVIL Y AURICULARES AL CRUZAR CALLE</a:t>
            </a:r>
          </a:p>
        </p:txBody>
      </p:sp>
      <p:sp>
        <p:nvSpPr>
          <p:cNvPr id="36" name="CuadroTexto 35">
            <a:extLst>
              <a:ext uri="{FF2B5EF4-FFF2-40B4-BE49-F238E27FC236}">
                <a16:creationId xmlns:a16="http://schemas.microsoft.com/office/drawing/2014/main" id="{53992E58-F8C1-8022-FC0D-098A9C1235E8}"/>
              </a:ext>
            </a:extLst>
          </p:cNvPr>
          <p:cNvSpPr txBox="1"/>
          <p:nvPr/>
        </p:nvSpPr>
        <p:spPr>
          <a:xfrm>
            <a:off x="7364199" y="3899387"/>
            <a:ext cx="1531519" cy="461665"/>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800" dirty="0"/>
              <a:t>ELEVAR MÁS </a:t>
            </a:r>
          </a:p>
          <a:p>
            <a:r>
              <a:rPr lang="es-ES" sz="800" dirty="0"/>
              <a:t>LOS PASOS DE</a:t>
            </a:r>
          </a:p>
          <a:p>
            <a:r>
              <a:rPr lang="es-ES" sz="800" dirty="0"/>
              <a:t>PEATONES</a:t>
            </a:r>
          </a:p>
        </p:txBody>
      </p:sp>
      <p:sp>
        <p:nvSpPr>
          <p:cNvPr id="37" name="CuadroTexto 36">
            <a:extLst>
              <a:ext uri="{FF2B5EF4-FFF2-40B4-BE49-F238E27FC236}">
                <a16:creationId xmlns:a16="http://schemas.microsoft.com/office/drawing/2014/main" id="{D97829AD-CDE0-ED7B-D154-8C7CCE265295}"/>
              </a:ext>
            </a:extLst>
          </p:cNvPr>
          <p:cNvSpPr txBox="1"/>
          <p:nvPr/>
        </p:nvSpPr>
        <p:spPr>
          <a:xfrm>
            <a:off x="8906885" y="3899387"/>
            <a:ext cx="1441096" cy="461665"/>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sz="800" dirty="0"/>
              <a:t>AMPLIAR LIMITE VELOCIDAD 30KM/H</a:t>
            </a:r>
          </a:p>
          <a:p>
            <a:r>
              <a:rPr lang="es-ES" sz="800" dirty="0"/>
              <a:t>A TODA LA CIUDAD</a:t>
            </a:r>
          </a:p>
        </p:txBody>
      </p:sp>
      <p:sp>
        <p:nvSpPr>
          <p:cNvPr id="38" name="CuadroTexto 37">
            <a:extLst>
              <a:ext uri="{FF2B5EF4-FFF2-40B4-BE49-F238E27FC236}">
                <a16:creationId xmlns:a16="http://schemas.microsoft.com/office/drawing/2014/main" id="{519DEC7F-CFC0-33A6-D6D2-280B2FE1CCC7}"/>
              </a:ext>
            </a:extLst>
          </p:cNvPr>
          <p:cNvSpPr txBox="1"/>
          <p:nvPr/>
        </p:nvSpPr>
        <p:spPr>
          <a:xfrm>
            <a:off x="10336680" y="4350532"/>
            <a:ext cx="1472396" cy="523220"/>
          </a:xfrm>
          <a:prstGeom prst="rect">
            <a:avLst/>
          </a:prstGeom>
          <a:noFill/>
        </p:spPr>
        <p:txBody>
          <a:bodyPr wrap="square">
            <a:spAutoFit/>
          </a:bodyPr>
          <a:lstStyle/>
          <a:p>
            <a:pPr algn="ctr"/>
            <a:r>
              <a:rPr lang="es-ES" sz="2800" i="1" dirty="0">
                <a:solidFill>
                  <a:srgbClr val="01008B"/>
                </a:solidFill>
                <a:latin typeface="Montserrat Black" panose="00000A00000000000000" pitchFamily="50" charset="0"/>
              </a:rPr>
              <a:t>6,54</a:t>
            </a:r>
            <a:endParaRPr lang="es-ES" sz="1200" i="1" dirty="0">
              <a:solidFill>
                <a:srgbClr val="01008B"/>
              </a:solidFill>
              <a:latin typeface="Montserrat Black" panose="00000A00000000000000" pitchFamily="50" charset="0"/>
            </a:endParaRPr>
          </a:p>
        </p:txBody>
      </p:sp>
      <p:sp>
        <p:nvSpPr>
          <p:cNvPr id="39" name="CuadroTexto 38">
            <a:extLst>
              <a:ext uri="{FF2B5EF4-FFF2-40B4-BE49-F238E27FC236}">
                <a16:creationId xmlns:a16="http://schemas.microsoft.com/office/drawing/2014/main" id="{AD314BD8-AB8B-3800-ED29-7A189152764A}"/>
              </a:ext>
            </a:extLst>
          </p:cNvPr>
          <p:cNvSpPr txBox="1"/>
          <p:nvPr/>
        </p:nvSpPr>
        <p:spPr>
          <a:xfrm>
            <a:off x="9024954" y="4350532"/>
            <a:ext cx="1460150" cy="523220"/>
          </a:xfrm>
          <a:prstGeom prst="rect">
            <a:avLst/>
          </a:prstGeom>
          <a:noFill/>
        </p:spPr>
        <p:txBody>
          <a:bodyPr wrap="square">
            <a:spAutoFit/>
          </a:bodyPr>
          <a:lstStyle/>
          <a:p>
            <a:pPr algn="ctr"/>
            <a:r>
              <a:rPr lang="es-ES" sz="2800" i="1" dirty="0">
                <a:solidFill>
                  <a:srgbClr val="01008B"/>
                </a:solidFill>
                <a:latin typeface="Montserrat Black" panose="00000A00000000000000" pitchFamily="50" charset="0"/>
              </a:rPr>
              <a:t>6,61</a:t>
            </a:r>
            <a:endParaRPr lang="es-ES" sz="1200" i="1" dirty="0">
              <a:solidFill>
                <a:srgbClr val="01008B"/>
              </a:solidFill>
              <a:latin typeface="Montserrat Black" panose="00000A00000000000000" pitchFamily="50" charset="0"/>
            </a:endParaRPr>
          </a:p>
        </p:txBody>
      </p:sp>
      <p:pic>
        <p:nvPicPr>
          <p:cNvPr id="46" name="Imagen 45">
            <a:extLst>
              <a:ext uri="{FF2B5EF4-FFF2-40B4-BE49-F238E27FC236}">
                <a16:creationId xmlns:a16="http://schemas.microsoft.com/office/drawing/2014/main" id="{57BB3D0D-EB2C-12DC-9141-62010ED5B5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8516" y="1508106"/>
            <a:ext cx="980619" cy="716467"/>
          </a:xfrm>
          <a:prstGeom prst="rect">
            <a:avLst/>
          </a:prstGeom>
        </p:spPr>
      </p:pic>
      <p:pic>
        <p:nvPicPr>
          <p:cNvPr id="48" name="Imagen 47">
            <a:extLst>
              <a:ext uri="{FF2B5EF4-FFF2-40B4-BE49-F238E27FC236}">
                <a16:creationId xmlns:a16="http://schemas.microsoft.com/office/drawing/2014/main" id="{AEECEECA-F5AD-2FD4-A661-CDB146039E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70375" y="1511725"/>
            <a:ext cx="980619" cy="712848"/>
          </a:xfrm>
          <a:prstGeom prst="rect">
            <a:avLst/>
          </a:prstGeom>
        </p:spPr>
      </p:pic>
      <p:pic>
        <p:nvPicPr>
          <p:cNvPr id="52" name="Imagen 51">
            <a:extLst>
              <a:ext uri="{FF2B5EF4-FFF2-40B4-BE49-F238E27FC236}">
                <a16:creationId xmlns:a16="http://schemas.microsoft.com/office/drawing/2014/main" id="{9ADD08F8-E5E1-D62B-6338-4CD2DA22FB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02787" y="3229790"/>
            <a:ext cx="1002836" cy="706625"/>
          </a:xfrm>
          <a:prstGeom prst="rect">
            <a:avLst/>
          </a:prstGeom>
        </p:spPr>
      </p:pic>
      <p:pic>
        <p:nvPicPr>
          <p:cNvPr id="54" name="Imagen 53">
            <a:extLst>
              <a:ext uri="{FF2B5EF4-FFF2-40B4-BE49-F238E27FC236}">
                <a16:creationId xmlns:a16="http://schemas.microsoft.com/office/drawing/2014/main" id="{DAB4CB8F-ACDC-0F6C-0AE6-B64654CF431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36693" y="1517947"/>
            <a:ext cx="1016931" cy="677954"/>
          </a:xfrm>
          <a:prstGeom prst="rect">
            <a:avLst/>
          </a:prstGeom>
        </p:spPr>
      </p:pic>
      <p:pic>
        <p:nvPicPr>
          <p:cNvPr id="56" name="Imagen 55">
            <a:extLst>
              <a:ext uri="{FF2B5EF4-FFF2-40B4-BE49-F238E27FC236}">
                <a16:creationId xmlns:a16="http://schemas.microsoft.com/office/drawing/2014/main" id="{DAECA416-6846-9E03-0716-4849F4EB29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71602" y="1492882"/>
            <a:ext cx="980619" cy="716467"/>
          </a:xfrm>
          <a:prstGeom prst="rect">
            <a:avLst/>
          </a:prstGeom>
        </p:spPr>
      </p:pic>
      <p:pic>
        <p:nvPicPr>
          <p:cNvPr id="58" name="Imagen 57">
            <a:extLst>
              <a:ext uri="{FF2B5EF4-FFF2-40B4-BE49-F238E27FC236}">
                <a16:creationId xmlns:a16="http://schemas.microsoft.com/office/drawing/2014/main" id="{28DF8488-4844-CE41-0821-F8A9AD5C334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50251" y="3202102"/>
            <a:ext cx="954365" cy="697285"/>
          </a:xfrm>
          <a:prstGeom prst="rect">
            <a:avLst/>
          </a:prstGeom>
        </p:spPr>
      </p:pic>
      <p:pic>
        <p:nvPicPr>
          <p:cNvPr id="60" name="Imagen 59">
            <a:extLst>
              <a:ext uri="{FF2B5EF4-FFF2-40B4-BE49-F238E27FC236}">
                <a16:creationId xmlns:a16="http://schemas.microsoft.com/office/drawing/2014/main" id="{672AFC6D-49CE-EB65-8691-88938A18B6F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02715" y="3202101"/>
            <a:ext cx="883011" cy="697285"/>
          </a:xfrm>
          <a:prstGeom prst="rect">
            <a:avLst/>
          </a:prstGeom>
        </p:spPr>
      </p:pic>
      <p:pic>
        <p:nvPicPr>
          <p:cNvPr id="64" name="Imagen 63">
            <a:extLst>
              <a:ext uri="{FF2B5EF4-FFF2-40B4-BE49-F238E27FC236}">
                <a16:creationId xmlns:a16="http://schemas.microsoft.com/office/drawing/2014/main" id="{3888A4E8-D8EF-0855-8E59-669B74020B63}"/>
              </a:ext>
            </a:extLst>
          </p:cNvPr>
          <p:cNvPicPr>
            <a:picLocks noChangeAspect="1"/>
          </p:cNvPicPr>
          <p:nvPr/>
        </p:nvPicPr>
        <p:blipFill>
          <a:blip r:embed="rId15">
            <a:clrChange>
              <a:clrFrom>
                <a:srgbClr val="FEFEFE"/>
              </a:clrFrom>
              <a:clrTo>
                <a:srgbClr val="FEFEFE">
                  <a:alpha val="0"/>
                </a:srgbClr>
              </a:clrTo>
            </a:clrChange>
            <a:extLst>
              <a:ext uri="{28A0092B-C50C-407E-A947-70E740481C1C}">
                <a14:useLocalDpi xmlns:a14="http://schemas.microsoft.com/office/drawing/2010/main" val="0"/>
              </a:ext>
            </a:extLst>
          </a:blip>
          <a:srcRect l="64772" t="36563" r="2269" b="36981"/>
          <a:stretch>
            <a:fillRect/>
          </a:stretch>
        </p:blipFill>
        <p:spPr>
          <a:xfrm>
            <a:off x="7592037" y="3308847"/>
            <a:ext cx="1075842" cy="575732"/>
          </a:xfrm>
          <a:prstGeom prst="rect">
            <a:avLst/>
          </a:prstGeom>
        </p:spPr>
      </p:pic>
      <p:pic>
        <p:nvPicPr>
          <p:cNvPr id="66" name="Imagen 65">
            <a:extLst>
              <a:ext uri="{FF2B5EF4-FFF2-40B4-BE49-F238E27FC236}">
                <a16:creationId xmlns:a16="http://schemas.microsoft.com/office/drawing/2014/main" id="{21760F2E-1977-3889-F4DC-77001D3BDDC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64421" y="3121667"/>
            <a:ext cx="860694" cy="847539"/>
          </a:xfrm>
          <a:prstGeom prst="rect">
            <a:avLst/>
          </a:prstGeom>
        </p:spPr>
      </p:pic>
      <p:pic>
        <p:nvPicPr>
          <p:cNvPr id="68" name="Imagen 67">
            <a:extLst>
              <a:ext uri="{FF2B5EF4-FFF2-40B4-BE49-F238E27FC236}">
                <a16:creationId xmlns:a16="http://schemas.microsoft.com/office/drawing/2014/main" id="{A91A31EB-C76F-87C2-4F97-D88AFDC1E54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667419" y="3150655"/>
            <a:ext cx="810918" cy="798524"/>
          </a:xfrm>
          <a:prstGeom prst="rect">
            <a:avLst/>
          </a:prstGeom>
        </p:spPr>
      </p:pic>
      <p:sp>
        <p:nvSpPr>
          <p:cNvPr id="3" name="CuadroTexto 2">
            <a:extLst>
              <a:ext uri="{FF2B5EF4-FFF2-40B4-BE49-F238E27FC236}">
                <a16:creationId xmlns:a16="http://schemas.microsoft.com/office/drawing/2014/main" id="{F60BAFC1-1FF4-A9D1-FC9F-F2555C89B1E1}"/>
              </a:ext>
            </a:extLst>
          </p:cNvPr>
          <p:cNvSpPr txBox="1"/>
          <p:nvPr/>
        </p:nvSpPr>
        <p:spPr>
          <a:xfrm>
            <a:off x="171045" y="6457320"/>
            <a:ext cx="22646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Estudio de opinión de los peatones españoles.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Badalona. Marzo 2026</a:t>
            </a:r>
          </a:p>
        </p:txBody>
      </p:sp>
    </p:spTree>
    <p:extLst>
      <p:ext uri="{BB962C8B-B14F-4D97-AF65-F5344CB8AC3E}">
        <p14:creationId xmlns:p14="http://schemas.microsoft.com/office/powerpoint/2010/main" val="303970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1F8"/>
        </a:solidFill>
        <a:effectLst/>
      </p:bgPr>
    </p:bg>
    <p:spTree>
      <p:nvGrpSpPr>
        <p:cNvPr id="1" name="">
          <a:extLst>
            <a:ext uri="{FF2B5EF4-FFF2-40B4-BE49-F238E27FC236}">
              <a16:creationId xmlns:a16="http://schemas.microsoft.com/office/drawing/2014/main" id="{9464FA07-9FF8-F86E-B69F-C61DDD7167AB}"/>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C2C91B67-55BF-DB9E-08EC-72FCD5BF40A9}"/>
              </a:ext>
            </a:extLst>
          </p:cNvPr>
          <p:cNvSpPr/>
          <p:nvPr/>
        </p:nvSpPr>
        <p:spPr>
          <a:xfrm>
            <a:off x="2448388" y="5148646"/>
            <a:ext cx="11203269" cy="1006185"/>
          </a:xfrm>
          <a:prstGeom prst="rect">
            <a:avLst/>
          </a:prstGeom>
          <a:solidFill>
            <a:srgbClr val="01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ángulo: esquinas redondeadas 18">
            <a:extLst>
              <a:ext uri="{FF2B5EF4-FFF2-40B4-BE49-F238E27FC236}">
                <a16:creationId xmlns:a16="http://schemas.microsoft.com/office/drawing/2014/main" id="{4A2C5D5D-A489-67AD-3A34-D518DC3C43EE}"/>
              </a:ext>
            </a:extLst>
          </p:cNvPr>
          <p:cNvSpPr/>
          <p:nvPr/>
        </p:nvSpPr>
        <p:spPr>
          <a:xfrm>
            <a:off x="3035300" y="1685663"/>
            <a:ext cx="8166100" cy="2786458"/>
          </a:xfrm>
          <a:prstGeom prst="roundRect">
            <a:avLst/>
          </a:prstGeom>
          <a:noFill/>
          <a:ln>
            <a:solidFill>
              <a:srgbClr val="01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descr="Imagen que contiene camino, exterior, calle, montar a caballo&#10;&#10;El contenido generado por IA puede ser incorrecto.">
            <a:extLst>
              <a:ext uri="{FF2B5EF4-FFF2-40B4-BE49-F238E27FC236}">
                <a16:creationId xmlns:a16="http://schemas.microsoft.com/office/drawing/2014/main" id="{B6FA8D6F-B176-C22A-BA21-6BB4018C5658}"/>
              </a:ext>
            </a:extLst>
          </p:cNvPr>
          <p:cNvPicPr>
            <a:picLocks noChangeAspect="1"/>
          </p:cNvPicPr>
          <p:nvPr/>
        </p:nvPicPr>
        <p:blipFill>
          <a:blip r:embed="rId2">
            <a:extLst>
              <a:ext uri="{28A0092B-C50C-407E-A947-70E740481C1C}">
                <a14:useLocalDpi xmlns:a14="http://schemas.microsoft.com/office/drawing/2010/main" val="0"/>
              </a:ext>
            </a:extLst>
          </a:blip>
          <a:srcRect l="13727" r="63662"/>
          <a:stretch>
            <a:fillRect/>
          </a:stretch>
        </p:blipFill>
        <p:spPr>
          <a:xfrm>
            <a:off x="-230861" y="-52527"/>
            <a:ext cx="2350606" cy="6929802"/>
          </a:xfrm>
          <a:prstGeom prst="rect">
            <a:avLst/>
          </a:prstGeom>
        </p:spPr>
      </p:pic>
      <p:pic>
        <p:nvPicPr>
          <p:cNvPr id="15" name="Imagen 14" descr="Una señal de alto&#10;&#10;Descripción generada automáticamente">
            <a:extLst>
              <a:ext uri="{FF2B5EF4-FFF2-40B4-BE49-F238E27FC236}">
                <a16:creationId xmlns:a16="http://schemas.microsoft.com/office/drawing/2014/main" id="{FD87C303-096E-98C9-469E-9B4A343FB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7776" y="6293990"/>
            <a:ext cx="526714" cy="526714"/>
          </a:xfrm>
          <a:prstGeom prst="rect">
            <a:avLst/>
          </a:prstGeom>
        </p:spPr>
      </p:pic>
      <p:sp>
        <p:nvSpPr>
          <p:cNvPr id="9" name="CuadroTexto 8">
            <a:extLst>
              <a:ext uri="{FF2B5EF4-FFF2-40B4-BE49-F238E27FC236}">
                <a16:creationId xmlns:a16="http://schemas.microsoft.com/office/drawing/2014/main" id="{80078F39-0761-0849-5BCC-77AA316E878D}"/>
              </a:ext>
            </a:extLst>
          </p:cNvPr>
          <p:cNvSpPr txBox="1"/>
          <p:nvPr/>
        </p:nvSpPr>
        <p:spPr>
          <a:xfrm>
            <a:off x="2448388" y="583937"/>
            <a:ext cx="7728018" cy="707886"/>
          </a:xfrm>
          <a:prstGeom prst="rect">
            <a:avLst/>
          </a:prstGeom>
          <a:noFill/>
        </p:spPr>
        <p:txBody>
          <a:bodyPr wrap="square">
            <a:spAutoFit/>
          </a:bodyPr>
          <a:lstStyle/>
          <a:p>
            <a:r>
              <a:rPr lang="es-ES" sz="2000" dirty="0">
                <a:solidFill>
                  <a:srgbClr val="01008B"/>
                </a:solidFill>
                <a:latin typeface="Montserrat Black" panose="00000A00000000000000" pitchFamily="50" charset="0"/>
              </a:rPr>
              <a:t>¿Crees que en tu ciudad se logrará reducir al 50% los fallecidos y heridos graves en 2030?</a:t>
            </a:r>
          </a:p>
        </p:txBody>
      </p:sp>
      <p:pic>
        <p:nvPicPr>
          <p:cNvPr id="27" name="Imagen 26">
            <a:extLst>
              <a:ext uri="{FF2B5EF4-FFF2-40B4-BE49-F238E27FC236}">
                <a16:creationId xmlns:a16="http://schemas.microsoft.com/office/drawing/2014/main" id="{44F1C689-D6E5-9622-05B3-D9F332462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4490" y="6401052"/>
            <a:ext cx="1034056" cy="312591"/>
          </a:xfrm>
          <a:prstGeom prst="rect">
            <a:avLst/>
          </a:prstGeom>
        </p:spPr>
      </p:pic>
      <p:pic>
        <p:nvPicPr>
          <p:cNvPr id="45" name="Imagen 44">
            <a:extLst>
              <a:ext uri="{FF2B5EF4-FFF2-40B4-BE49-F238E27FC236}">
                <a16:creationId xmlns:a16="http://schemas.microsoft.com/office/drawing/2014/main" id="{3F4C510F-5859-2B0E-E0C2-3D330C9508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4490" y="152528"/>
            <a:ext cx="1587379" cy="893074"/>
          </a:xfrm>
          <a:prstGeom prst="rect">
            <a:avLst/>
          </a:prstGeom>
        </p:spPr>
      </p:pic>
      <p:cxnSp>
        <p:nvCxnSpPr>
          <p:cNvPr id="4" name="Conector recto 3">
            <a:extLst>
              <a:ext uri="{FF2B5EF4-FFF2-40B4-BE49-F238E27FC236}">
                <a16:creationId xmlns:a16="http://schemas.microsoft.com/office/drawing/2014/main" id="{C804823E-2E23-AF79-03AD-B2B212CF59F5}"/>
              </a:ext>
            </a:extLst>
          </p:cNvPr>
          <p:cNvCxnSpPr/>
          <p:nvPr/>
        </p:nvCxnSpPr>
        <p:spPr>
          <a:xfrm>
            <a:off x="2015594"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4A277EB4-B547-EF51-B808-14537159CD02}"/>
              </a:ext>
            </a:extLst>
          </p:cNvPr>
          <p:cNvSpPr txBox="1"/>
          <p:nvPr/>
        </p:nvSpPr>
        <p:spPr>
          <a:xfrm>
            <a:off x="5552244" y="3677822"/>
            <a:ext cx="1504706" cy="646331"/>
          </a:xfrm>
          <a:prstGeom prst="rect">
            <a:avLst/>
          </a:prstGeom>
          <a:noFill/>
        </p:spPr>
        <p:txBody>
          <a:bodyPr wrap="square">
            <a:spAutoFit/>
          </a:bodyPr>
          <a:lstStyle/>
          <a:p>
            <a:pPr algn="ctr"/>
            <a:r>
              <a:rPr lang="es-ES" sz="3600" i="1" dirty="0">
                <a:solidFill>
                  <a:srgbClr val="01008B"/>
                </a:solidFill>
                <a:latin typeface="Montserrat Black" panose="00000A00000000000000" pitchFamily="50" charset="0"/>
              </a:rPr>
              <a:t>40,5</a:t>
            </a:r>
            <a:r>
              <a:rPr lang="es-ES" i="1" dirty="0">
                <a:solidFill>
                  <a:srgbClr val="01008B"/>
                </a:solidFill>
                <a:latin typeface="Montserrat Black" panose="00000A00000000000000" pitchFamily="50" charset="0"/>
              </a:rPr>
              <a:t>%</a:t>
            </a:r>
            <a:endParaRPr lang="es-ES" sz="1600" i="1" dirty="0">
              <a:solidFill>
                <a:srgbClr val="01008B"/>
              </a:solidFill>
              <a:latin typeface="Montserrat Black" panose="00000A00000000000000" pitchFamily="50" charset="0"/>
            </a:endParaRPr>
          </a:p>
        </p:txBody>
      </p:sp>
      <p:sp>
        <p:nvSpPr>
          <p:cNvPr id="21" name="CuadroTexto 20">
            <a:extLst>
              <a:ext uri="{FF2B5EF4-FFF2-40B4-BE49-F238E27FC236}">
                <a16:creationId xmlns:a16="http://schemas.microsoft.com/office/drawing/2014/main" id="{133A48AD-50D7-7132-BA51-B221973FF807}"/>
              </a:ext>
            </a:extLst>
          </p:cNvPr>
          <p:cNvSpPr txBox="1"/>
          <p:nvPr/>
        </p:nvSpPr>
        <p:spPr>
          <a:xfrm>
            <a:off x="3603288" y="3685353"/>
            <a:ext cx="1472396" cy="646331"/>
          </a:xfrm>
          <a:prstGeom prst="rect">
            <a:avLst/>
          </a:prstGeom>
          <a:noFill/>
        </p:spPr>
        <p:txBody>
          <a:bodyPr wrap="square">
            <a:spAutoFit/>
          </a:bodyPr>
          <a:lstStyle/>
          <a:p>
            <a:pPr algn="ctr"/>
            <a:r>
              <a:rPr lang="es-ES" sz="3600" i="1" dirty="0">
                <a:solidFill>
                  <a:srgbClr val="01008B"/>
                </a:solidFill>
                <a:latin typeface="Montserrat Black" panose="00000A00000000000000" pitchFamily="50" charset="0"/>
              </a:rPr>
              <a:t>9,6</a:t>
            </a:r>
            <a:r>
              <a:rPr lang="es-ES" i="1" dirty="0">
                <a:solidFill>
                  <a:srgbClr val="01008B"/>
                </a:solidFill>
                <a:latin typeface="Montserrat Black" panose="00000A00000000000000" pitchFamily="50" charset="0"/>
              </a:rPr>
              <a:t>%</a:t>
            </a:r>
            <a:endParaRPr lang="es-ES" sz="1600" i="1" dirty="0">
              <a:solidFill>
                <a:srgbClr val="01008B"/>
              </a:solidFill>
              <a:latin typeface="Montserrat Black" panose="00000A00000000000000" pitchFamily="50" charset="0"/>
            </a:endParaRPr>
          </a:p>
        </p:txBody>
      </p:sp>
      <p:sp>
        <p:nvSpPr>
          <p:cNvPr id="22" name="CuadroTexto 21">
            <a:extLst>
              <a:ext uri="{FF2B5EF4-FFF2-40B4-BE49-F238E27FC236}">
                <a16:creationId xmlns:a16="http://schemas.microsoft.com/office/drawing/2014/main" id="{0DE215A2-0485-2286-830E-244974E13FCD}"/>
              </a:ext>
            </a:extLst>
          </p:cNvPr>
          <p:cNvSpPr txBox="1"/>
          <p:nvPr/>
        </p:nvSpPr>
        <p:spPr>
          <a:xfrm>
            <a:off x="7441354" y="3685353"/>
            <a:ext cx="1504706" cy="646331"/>
          </a:xfrm>
          <a:prstGeom prst="rect">
            <a:avLst/>
          </a:prstGeom>
          <a:noFill/>
        </p:spPr>
        <p:txBody>
          <a:bodyPr wrap="square">
            <a:spAutoFit/>
          </a:bodyPr>
          <a:lstStyle/>
          <a:p>
            <a:r>
              <a:rPr lang="es-ES" sz="3600" i="1" dirty="0">
                <a:solidFill>
                  <a:srgbClr val="01008B"/>
                </a:solidFill>
                <a:latin typeface="Montserrat Black" panose="00000A00000000000000" pitchFamily="50" charset="0"/>
              </a:rPr>
              <a:t>42,7</a:t>
            </a:r>
            <a:r>
              <a:rPr lang="es-ES" i="1" dirty="0">
                <a:solidFill>
                  <a:srgbClr val="01008B"/>
                </a:solidFill>
                <a:latin typeface="Montserrat Black" panose="00000A00000000000000" pitchFamily="50" charset="0"/>
              </a:rPr>
              <a:t>%</a:t>
            </a:r>
            <a:endParaRPr lang="es-ES" sz="1600" i="1" dirty="0">
              <a:solidFill>
                <a:srgbClr val="01008B"/>
              </a:solidFill>
              <a:latin typeface="Montserrat Black" panose="00000A00000000000000" pitchFamily="50" charset="0"/>
            </a:endParaRPr>
          </a:p>
        </p:txBody>
      </p:sp>
      <p:sp>
        <p:nvSpPr>
          <p:cNvPr id="23" name="CuadroTexto 22">
            <a:extLst>
              <a:ext uri="{FF2B5EF4-FFF2-40B4-BE49-F238E27FC236}">
                <a16:creationId xmlns:a16="http://schemas.microsoft.com/office/drawing/2014/main" id="{1C96CC9F-620A-06A6-FD51-5D09CE1CAC5F}"/>
              </a:ext>
            </a:extLst>
          </p:cNvPr>
          <p:cNvSpPr txBox="1"/>
          <p:nvPr/>
        </p:nvSpPr>
        <p:spPr>
          <a:xfrm>
            <a:off x="2748926" y="5339161"/>
            <a:ext cx="9277974" cy="588559"/>
          </a:xfrm>
          <a:prstGeom prst="rect">
            <a:avLst/>
          </a:prstGeom>
          <a:noFill/>
        </p:spPr>
        <p:txBody>
          <a:bodyPr wrap="square" rtlCol="0">
            <a:spAutoFit/>
          </a:bodyPr>
          <a:lstStyle>
            <a:defPPr>
              <a:defRPr lang="es-ES"/>
            </a:defPPr>
            <a:lvl1pPr>
              <a:defRPr sz="2000">
                <a:solidFill>
                  <a:srgbClr val="01008B"/>
                </a:solidFill>
                <a:latin typeface="Bebas Neue Bold" panose="020B0606020202050201" pitchFamily="34" charset="0"/>
              </a:defRPr>
            </a:lvl1pPr>
          </a:lstStyle>
          <a:p>
            <a:pPr>
              <a:lnSpc>
                <a:spcPts val="2000"/>
              </a:lnSpc>
            </a:pPr>
            <a:r>
              <a:rPr lang="es-ES" sz="1400" dirty="0">
                <a:solidFill>
                  <a:srgbClr val="FFFFFF"/>
                </a:solidFill>
                <a:latin typeface="Montserrat Light" panose="00000400000000000000" pitchFamily="50" charset="0"/>
              </a:rPr>
              <a:t>El 51% de los badaloneses cree que es posible lograr el objetivo de reducir a la mitad las víctimas mortales y los heridos graves por accidentes de tráfico en sus ciudades en 2030. </a:t>
            </a:r>
          </a:p>
        </p:txBody>
      </p:sp>
      <p:sp>
        <p:nvSpPr>
          <p:cNvPr id="10" name="CuadroTexto 9">
            <a:extLst>
              <a:ext uri="{FF2B5EF4-FFF2-40B4-BE49-F238E27FC236}">
                <a16:creationId xmlns:a16="http://schemas.microsoft.com/office/drawing/2014/main" id="{F021D714-6472-C4B9-E917-1B251E86966E}"/>
              </a:ext>
            </a:extLst>
          </p:cNvPr>
          <p:cNvSpPr txBox="1"/>
          <p:nvPr/>
        </p:nvSpPr>
        <p:spPr>
          <a:xfrm>
            <a:off x="3334479" y="3343135"/>
            <a:ext cx="1897281"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dirty="0"/>
              <a:t>MUY OPTIMISTA</a:t>
            </a:r>
          </a:p>
        </p:txBody>
      </p:sp>
      <p:sp>
        <p:nvSpPr>
          <p:cNvPr id="11" name="CuadroTexto 10">
            <a:extLst>
              <a:ext uri="{FF2B5EF4-FFF2-40B4-BE49-F238E27FC236}">
                <a16:creationId xmlns:a16="http://schemas.microsoft.com/office/drawing/2014/main" id="{79CCE62D-2250-1F25-CD70-BEB8667FAA4E}"/>
              </a:ext>
            </a:extLst>
          </p:cNvPr>
          <p:cNvSpPr txBox="1"/>
          <p:nvPr/>
        </p:nvSpPr>
        <p:spPr>
          <a:xfrm>
            <a:off x="5580943" y="3343135"/>
            <a:ext cx="1472396"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dirty="0"/>
              <a:t>OPTIMISTA</a:t>
            </a:r>
          </a:p>
        </p:txBody>
      </p:sp>
      <p:sp>
        <p:nvSpPr>
          <p:cNvPr id="20" name="CuadroTexto 19">
            <a:extLst>
              <a:ext uri="{FF2B5EF4-FFF2-40B4-BE49-F238E27FC236}">
                <a16:creationId xmlns:a16="http://schemas.microsoft.com/office/drawing/2014/main" id="{4E6A3257-864B-54A3-C23C-C719F72F2B61}"/>
              </a:ext>
            </a:extLst>
          </p:cNvPr>
          <p:cNvSpPr txBox="1"/>
          <p:nvPr/>
        </p:nvSpPr>
        <p:spPr>
          <a:xfrm>
            <a:off x="7245066" y="3343135"/>
            <a:ext cx="1897282"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dirty="0"/>
              <a:t>PESIMISTA</a:t>
            </a:r>
          </a:p>
        </p:txBody>
      </p:sp>
      <p:pic>
        <p:nvPicPr>
          <p:cNvPr id="8194" name="Picture 2">
            <a:extLst>
              <a:ext uri="{FF2B5EF4-FFF2-40B4-BE49-F238E27FC236}">
                <a16:creationId xmlns:a16="http://schemas.microsoft.com/office/drawing/2014/main" id="{121C8567-54FF-E04D-7074-5C865B534B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6676" y="1945749"/>
            <a:ext cx="1240931" cy="12409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D7E80044-5C88-96C5-A9C0-35EEE15EF8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2654" y="1945749"/>
            <a:ext cx="1240931" cy="124093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523F0555-829A-4DC1-D3F3-AADDBC7AE7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58563" y="1945749"/>
            <a:ext cx="1240931" cy="124093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714987E1-DC10-9FA5-F39D-C13C011E2A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73242" y="1945749"/>
            <a:ext cx="1240931" cy="124093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3C09DB0B-3D0C-ACCF-F1CC-D1DDA476C19C}"/>
              </a:ext>
            </a:extLst>
          </p:cNvPr>
          <p:cNvSpPr txBox="1"/>
          <p:nvPr/>
        </p:nvSpPr>
        <p:spPr>
          <a:xfrm>
            <a:off x="9396420" y="3685353"/>
            <a:ext cx="1504706" cy="646331"/>
          </a:xfrm>
          <a:prstGeom prst="rect">
            <a:avLst/>
          </a:prstGeom>
          <a:noFill/>
        </p:spPr>
        <p:txBody>
          <a:bodyPr wrap="square">
            <a:spAutoFit/>
          </a:bodyPr>
          <a:lstStyle/>
          <a:p>
            <a:pPr algn="ctr"/>
            <a:r>
              <a:rPr lang="es-ES" sz="3600" i="1" dirty="0">
                <a:solidFill>
                  <a:srgbClr val="01008B"/>
                </a:solidFill>
                <a:latin typeface="Montserrat Black" panose="00000A00000000000000" pitchFamily="50" charset="0"/>
              </a:rPr>
              <a:t>7,2</a:t>
            </a:r>
            <a:r>
              <a:rPr lang="es-ES" i="1" dirty="0">
                <a:solidFill>
                  <a:srgbClr val="01008B"/>
                </a:solidFill>
                <a:latin typeface="Montserrat Black" panose="00000A00000000000000" pitchFamily="50" charset="0"/>
              </a:rPr>
              <a:t>%</a:t>
            </a:r>
            <a:endParaRPr lang="es-ES" sz="1600" i="1" dirty="0">
              <a:solidFill>
                <a:srgbClr val="01008B"/>
              </a:solidFill>
              <a:latin typeface="Montserrat Black" panose="00000A00000000000000" pitchFamily="50" charset="0"/>
            </a:endParaRPr>
          </a:p>
        </p:txBody>
      </p:sp>
      <p:sp>
        <p:nvSpPr>
          <p:cNvPr id="6" name="CuadroTexto 5">
            <a:extLst>
              <a:ext uri="{FF2B5EF4-FFF2-40B4-BE49-F238E27FC236}">
                <a16:creationId xmlns:a16="http://schemas.microsoft.com/office/drawing/2014/main" id="{38132AE3-F322-F3ED-04AF-4C4168463C9C}"/>
              </a:ext>
            </a:extLst>
          </p:cNvPr>
          <p:cNvSpPr txBox="1"/>
          <p:nvPr/>
        </p:nvSpPr>
        <p:spPr>
          <a:xfrm>
            <a:off x="9200132" y="3343135"/>
            <a:ext cx="1897282"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r>
              <a:rPr lang="es-ES" dirty="0"/>
              <a:t>MUY PESIMISTA</a:t>
            </a:r>
          </a:p>
        </p:txBody>
      </p:sp>
      <p:sp>
        <p:nvSpPr>
          <p:cNvPr id="7" name="CuadroTexto 6">
            <a:extLst>
              <a:ext uri="{FF2B5EF4-FFF2-40B4-BE49-F238E27FC236}">
                <a16:creationId xmlns:a16="http://schemas.microsoft.com/office/drawing/2014/main" id="{B4F3E0C3-44A5-F80F-8DD5-DDD69062A138}"/>
              </a:ext>
            </a:extLst>
          </p:cNvPr>
          <p:cNvSpPr txBox="1"/>
          <p:nvPr/>
        </p:nvSpPr>
        <p:spPr>
          <a:xfrm>
            <a:off x="171045" y="6457320"/>
            <a:ext cx="22646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Estudio de opinión de los peatones españoles.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Badalona. Marzo 2026</a:t>
            </a:r>
          </a:p>
        </p:txBody>
      </p:sp>
    </p:spTree>
    <p:extLst>
      <p:ext uri="{BB962C8B-B14F-4D97-AF65-F5344CB8AC3E}">
        <p14:creationId xmlns:p14="http://schemas.microsoft.com/office/powerpoint/2010/main" val="2087070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1F8"/>
        </a:solidFill>
        <a:effectLst/>
      </p:bgPr>
    </p:bg>
    <p:spTree>
      <p:nvGrpSpPr>
        <p:cNvPr id="1" name="">
          <a:extLst>
            <a:ext uri="{FF2B5EF4-FFF2-40B4-BE49-F238E27FC236}">
              <a16:creationId xmlns:a16="http://schemas.microsoft.com/office/drawing/2014/main" id="{570E7FF4-25F0-F494-516C-5A0B109E1197}"/>
            </a:ext>
          </a:extLst>
        </p:cNvPr>
        <p:cNvGrpSpPr/>
        <p:nvPr/>
      </p:nvGrpSpPr>
      <p:grpSpPr>
        <a:xfrm>
          <a:off x="0" y="0"/>
          <a:ext cx="0" cy="0"/>
          <a:chOff x="0" y="0"/>
          <a:chExt cx="0" cy="0"/>
        </a:xfrm>
      </p:grpSpPr>
      <p:pic>
        <p:nvPicPr>
          <p:cNvPr id="6" name="Imagen 5" descr="Imagen que contiene camino, exterior, calle, montar a caballo&#10;&#10;El contenido generado por IA puede ser incorrecto.">
            <a:extLst>
              <a:ext uri="{FF2B5EF4-FFF2-40B4-BE49-F238E27FC236}">
                <a16:creationId xmlns:a16="http://schemas.microsoft.com/office/drawing/2014/main" id="{A3EA99BF-F619-B6BE-2B41-EE9DC63D7F6B}"/>
              </a:ext>
            </a:extLst>
          </p:cNvPr>
          <p:cNvPicPr>
            <a:picLocks noChangeAspect="1"/>
          </p:cNvPicPr>
          <p:nvPr/>
        </p:nvPicPr>
        <p:blipFill>
          <a:blip r:embed="rId3">
            <a:extLst>
              <a:ext uri="{28A0092B-C50C-407E-A947-70E740481C1C}">
                <a14:useLocalDpi xmlns:a14="http://schemas.microsoft.com/office/drawing/2010/main" val="0"/>
              </a:ext>
            </a:extLst>
          </a:blip>
          <a:srcRect r="5253"/>
          <a:stretch>
            <a:fillRect/>
          </a:stretch>
        </p:blipFill>
        <p:spPr>
          <a:xfrm>
            <a:off x="2438403" y="6625"/>
            <a:ext cx="9753597" cy="6861872"/>
          </a:xfrm>
          <a:prstGeom prst="rect">
            <a:avLst/>
          </a:prstGeom>
        </p:spPr>
      </p:pic>
      <p:cxnSp>
        <p:nvCxnSpPr>
          <p:cNvPr id="7" name="Conector recto 6">
            <a:extLst>
              <a:ext uri="{FF2B5EF4-FFF2-40B4-BE49-F238E27FC236}">
                <a16:creationId xmlns:a16="http://schemas.microsoft.com/office/drawing/2014/main" id="{1687F265-5B62-8B79-A82C-38F118405009}"/>
              </a:ext>
            </a:extLst>
          </p:cNvPr>
          <p:cNvCxnSpPr/>
          <p:nvPr/>
        </p:nvCxnSpPr>
        <p:spPr>
          <a:xfrm>
            <a:off x="2542072"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C65F1405-D519-1AAE-C561-3D4FE99C7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707" y="131845"/>
            <a:ext cx="4590188" cy="2582483"/>
          </a:xfrm>
          <a:prstGeom prst="rect">
            <a:avLst/>
          </a:prstGeom>
        </p:spPr>
      </p:pic>
      <p:sp>
        <p:nvSpPr>
          <p:cNvPr id="4" name="Rectángulo 3">
            <a:extLst>
              <a:ext uri="{FF2B5EF4-FFF2-40B4-BE49-F238E27FC236}">
                <a16:creationId xmlns:a16="http://schemas.microsoft.com/office/drawing/2014/main" id="{F2F50A59-4B5D-2D01-52CA-61C33945D1C2}"/>
              </a:ext>
            </a:extLst>
          </p:cNvPr>
          <p:cNvSpPr/>
          <p:nvPr/>
        </p:nvSpPr>
        <p:spPr>
          <a:xfrm>
            <a:off x="5782780" y="4346865"/>
            <a:ext cx="7868877" cy="1006185"/>
          </a:xfrm>
          <a:prstGeom prst="rect">
            <a:avLst/>
          </a:prstGeom>
          <a:solidFill>
            <a:srgbClr val="F4F1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CFF58FFD-DB53-CBCF-D971-7756E38AF0F1}"/>
              </a:ext>
            </a:extLst>
          </p:cNvPr>
          <p:cNvSpPr txBox="1"/>
          <p:nvPr/>
        </p:nvSpPr>
        <p:spPr>
          <a:xfrm>
            <a:off x="6056183" y="4557569"/>
            <a:ext cx="5503606" cy="584775"/>
          </a:xfrm>
          <a:prstGeom prst="rect">
            <a:avLst/>
          </a:prstGeom>
          <a:noFill/>
        </p:spPr>
        <p:txBody>
          <a:bodyPr wrap="square" rtlCol="0">
            <a:spAutoFit/>
          </a:bodyPr>
          <a:lstStyle/>
          <a:p>
            <a:pPr algn="r"/>
            <a:r>
              <a:rPr lang="es-ES" sz="3200" i="1" dirty="0">
                <a:solidFill>
                  <a:srgbClr val="01008B"/>
                </a:solidFill>
                <a:latin typeface="Montserrat Black" panose="00000A00000000000000" pitchFamily="50" charset="0"/>
              </a:rPr>
              <a:t>CONCLUSIONES</a:t>
            </a:r>
            <a:endParaRPr kumimoji="0" lang="es-ES" sz="2000" b="0" i="0" u="none" strike="noStrike" kern="1200" cap="none" spc="0" normalizeH="0" baseline="0" noProof="0" dirty="0">
              <a:ln>
                <a:noFill/>
              </a:ln>
              <a:solidFill>
                <a:srgbClr val="01008B"/>
              </a:solidFill>
              <a:effectLst/>
              <a:uLnTx/>
              <a:uFillTx/>
              <a:latin typeface="Montserrat Light" panose="00000400000000000000" pitchFamily="50" charset="0"/>
            </a:endParaRPr>
          </a:p>
        </p:txBody>
      </p:sp>
    </p:spTree>
    <p:extLst>
      <p:ext uri="{BB962C8B-B14F-4D97-AF65-F5344CB8AC3E}">
        <p14:creationId xmlns:p14="http://schemas.microsoft.com/office/powerpoint/2010/main" val="1027933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1F8"/>
        </a:solidFill>
        <a:effectLst/>
      </p:bgPr>
    </p:bg>
    <p:spTree>
      <p:nvGrpSpPr>
        <p:cNvPr id="1" name="">
          <a:extLst>
            <a:ext uri="{FF2B5EF4-FFF2-40B4-BE49-F238E27FC236}">
              <a16:creationId xmlns:a16="http://schemas.microsoft.com/office/drawing/2014/main" id="{FDD12E38-EE03-8FCE-24B8-D6E975ABAD08}"/>
            </a:ext>
          </a:extLst>
        </p:cNvPr>
        <p:cNvGrpSpPr/>
        <p:nvPr/>
      </p:nvGrpSpPr>
      <p:grpSpPr>
        <a:xfrm>
          <a:off x="0" y="0"/>
          <a:ext cx="0" cy="0"/>
          <a:chOff x="0" y="0"/>
          <a:chExt cx="0" cy="0"/>
        </a:xfrm>
      </p:grpSpPr>
      <p:pic>
        <p:nvPicPr>
          <p:cNvPr id="6" name="Imagen 5" descr="Imagen que contiene camino, exterior, calle, montar a caballo&#10;&#10;El contenido generado por IA puede ser incorrecto.">
            <a:extLst>
              <a:ext uri="{FF2B5EF4-FFF2-40B4-BE49-F238E27FC236}">
                <a16:creationId xmlns:a16="http://schemas.microsoft.com/office/drawing/2014/main" id="{864E4E1B-02FC-D710-17E1-4622909997D7}"/>
              </a:ext>
            </a:extLst>
          </p:cNvPr>
          <p:cNvPicPr>
            <a:picLocks noChangeAspect="1"/>
          </p:cNvPicPr>
          <p:nvPr/>
        </p:nvPicPr>
        <p:blipFill>
          <a:blip r:embed="rId2">
            <a:extLst>
              <a:ext uri="{28A0092B-C50C-407E-A947-70E740481C1C}">
                <a14:useLocalDpi xmlns:a14="http://schemas.microsoft.com/office/drawing/2010/main" val="0"/>
              </a:ext>
            </a:extLst>
          </a:blip>
          <a:srcRect l="13727" r="63662"/>
          <a:stretch>
            <a:fillRect/>
          </a:stretch>
        </p:blipFill>
        <p:spPr>
          <a:xfrm>
            <a:off x="-230861" y="-52527"/>
            <a:ext cx="2350606" cy="6929802"/>
          </a:xfrm>
          <a:prstGeom prst="rect">
            <a:avLst/>
          </a:prstGeom>
        </p:spPr>
      </p:pic>
      <p:pic>
        <p:nvPicPr>
          <p:cNvPr id="15" name="Imagen 14" descr="Una señal de alto&#10;&#10;Descripción generada automáticamente">
            <a:extLst>
              <a:ext uri="{FF2B5EF4-FFF2-40B4-BE49-F238E27FC236}">
                <a16:creationId xmlns:a16="http://schemas.microsoft.com/office/drawing/2014/main" id="{B613BD61-AFE4-57F4-5642-CAEC7E463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7776" y="6293990"/>
            <a:ext cx="526714" cy="526714"/>
          </a:xfrm>
          <a:prstGeom prst="rect">
            <a:avLst/>
          </a:prstGeom>
        </p:spPr>
      </p:pic>
      <p:sp>
        <p:nvSpPr>
          <p:cNvPr id="9" name="CuadroTexto 8">
            <a:extLst>
              <a:ext uri="{FF2B5EF4-FFF2-40B4-BE49-F238E27FC236}">
                <a16:creationId xmlns:a16="http://schemas.microsoft.com/office/drawing/2014/main" id="{C3106CCA-03AB-AE75-15F9-DC00A464F985}"/>
              </a:ext>
            </a:extLst>
          </p:cNvPr>
          <p:cNvSpPr txBox="1"/>
          <p:nvPr/>
        </p:nvSpPr>
        <p:spPr>
          <a:xfrm>
            <a:off x="2448388" y="583937"/>
            <a:ext cx="8326102" cy="584775"/>
          </a:xfrm>
          <a:prstGeom prst="rect">
            <a:avLst/>
          </a:prstGeom>
          <a:noFill/>
        </p:spPr>
        <p:txBody>
          <a:bodyPr wrap="square">
            <a:spAutoFit/>
          </a:bodyPr>
          <a:lstStyle/>
          <a:p>
            <a:r>
              <a:rPr lang="es-ES" sz="3200" dirty="0">
                <a:solidFill>
                  <a:srgbClr val="01008B"/>
                </a:solidFill>
                <a:latin typeface="Montserrat Black" panose="00000A00000000000000" pitchFamily="50" charset="0"/>
              </a:rPr>
              <a:t>Conclusiones</a:t>
            </a:r>
          </a:p>
        </p:txBody>
      </p:sp>
      <p:pic>
        <p:nvPicPr>
          <p:cNvPr id="27" name="Imagen 26">
            <a:extLst>
              <a:ext uri="{FF2B5EF4-FFF2-40B4-BE49-F238E27FC236}">
                <a16:creationId xmlns:a16="http://schemas.microsoft.com/office/drawing/2014/main" id="{E84CF537-06D9-7149-D961-F9501DAF8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4490" y="6401052"/>
            <a:ext cx="1034056" cy="312591"/>
          </a:xfrm>
          <a:prstGeom prst="rect">
            <a:avLst/>
          </a:prstGeom>
        </p:spPr>
      </p:pic>
      <p:pic>
        <p:nvPicPr>
          <p:cNvPr id="45" name="Imagen 44">
            <a:extLst>
              <a:ext uri="{FF2B5EF4-FFF2-40B4-BE49-F238E27FC236}">
                <a16:creationId xmlns:a16="http://schemas.microsoft.com/office/drawing/2014/main" id="{ED338D75-CAEB-44EE-18F2-5A2CF5AD7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4490" y="152528"/>
            <a:ext cx="1587379" cy="893074"/>
          </a:xfrm>
          <a:prstGeom prst="rect">
            <a:avLst/>
          </a:prstGeom>
        </p:spPr>
      </p:pic>
      <p:sp>
        <p:nvSpPr>
          <p:cNvPr id="5" name="CuadroTexto 4">
            <a:extLst>
              <a:ext uri="{FF2B5EF4-FFF2-40B4-BE49-F238E27FC236}">
                <a16:creationId xmlns:a16="http://schemas.microsoft.com/office/drawing/2014/main" id="{025B34FF-B5DB-439D-73FA-31BAFAFFC66A}"/>
              </a:ext>
            </a:extLst>
          </p:cNvPr>
          <p:cNvSpPr txBox="1"/>
          <p:nvPr/>
        </p:nvSpPr>
        <p:spPr>
          <a:xfrm>
            <a:off x="2448389" y="1294388"/>
            <a:ext cx="9121312" cy="4462760"/>
          </a:xfrm>
          <a:prstGeom prst="rect">
            <a:avLst/>
          </a:prstGeom>
          <a:noFill/>
        </p:spPr>
        <p:txBody>
          <a:bodyPr wrap="square" rtlCol="0">
            <a:spAutoFit/>
          </a:bodyPr>
          <a:lstStyle>
            <a:defPPr>
              <a:defRPr lang="es-ES"/>
            </a:defPPr>
            <a:lvl1pPr>
              <a:defRPr sz="2000">
                <a:solidFill>
                  <a:srgbClr val="01008B"/>
                </a:solidFill>
                <a:latin typeface="Bebas Neue Bold" panose="020B0606020202050201" pitchFamily="34" charset="0"/>
              </a:defRPr>
            </a:lvl1pPr>
          </a:lstStyle>
          <a:p>
            <a:pPr algn="just"/>
            <a:r>
              <a:rPr lang="es-ES" sz="1600" b="1" dirty="0">
                <a:solidFill>
                  <a:schemeClr val="bg1"/>
                </a:solidFill>
                <a:highlight>
                  <a:srgbClr val="01008B"/>
                </a:highlight>
                <a:latin typeface="Montserrat" pitchFamily="2" charset="0"/>
              </a:rPr>
              <a:t>SITUACIÓN GENERAL</a:t>
            </a:r>
          </a:p>
          <a:p>
            <a:pPr algn="just"/>
            <a:endParaRPr lang="es-ES" sz="1400" dirty="0">
              <a:latin typeface="Montserrat" pitchFamily="2" charset="0"/>
            </a:endParaRPr>
          </a:p>
          <a:p>
            <a:pPr algn="just"/>
            <a:r>
              <a:rPr lang="es-ES" sz="1400" dirty="0">
                <a:latin typeface="Montserrat" pitchFamily="2" charset="0"/>
              </a:rPr>
              <a:t>Para </a:t>
            </a:r>
            <a:r>
              <a:rPr lang="es-ES" sz="1400" dirty="0">
                <a:latin typeface="Montserrat Black" panose="00000A00000000000000" pitchFamily="50" charset="0"/>
              </a:rPr>
              <a:t>4 de cada 10 peatones, la seguridad en Badalona se mantiene igual </a:t>
            </a:r>
            <a:r>
              <a:rPr lang="es-ES" sz="1400" dirty="0">
                <a:latin typeface="Montserrat" pitchFamily="2" charset="0"/>
              </a:rPr>
              <a:t>que hace unos años. El resto se divide entre quienes opinan que la situación ha mejorado (26%) o ha empeorado (34%).</a:t>
            </a:r>
          </a:p>
          <a:p>
            <a:pPr algn="just"/>
            <a:endParaRPr lang="es-ES" sz="1400" dirty="0">
              <a:latin typeface="Montserrat" pitchFamily="2" charset="0"/>
            </a:endParaRPr>
          </a:p>
          <a:p>
            <a:pPr algn="just"/>
            <a:r>
              <a:rPr lang="es-ES" sz="1400" dirty="0">
                <a:latin typeface="Montserrat Black" panose="00000A00000000000000" pitchFamily="50" charset="0"/>
              </a:rPr>
              <a:t>Más del 60% </a:t>
            </a:r>
            <a:r>
              <a:rPr lang="es-ES" sz="1400" b="1" dirty="0">
                <a:latin typeface="Montserrat Black" panose="00000A00000000000000" pitchFamily="50" charset="0"/>
              </a:rPr>
              <a:t>cree que el</a:t>
            </a:r>
            <a:r>
              <a:rPr lang="es-ES" sz="1400" dirty="0">
                <a:latin typeface="Montserrat Black" panose="00000A00000000000000" pitchFamily="50" charset="0"/>
              </a:rPr>
              <a:t> límite de 30 km/h en ciudad ha mejorado la seguridad de los peatones</a:t>
            </a:r>
            <a:r>
              <a:rPr lang="es-ES" sz="1400" dirty="0">
                <a:latin typeface="Montserrat" pitchFamily="2" charset="0"/>
              </a:rPr>
              <a:t>.</a:t>
            </a:r>
          </a:p>
          <a:p>
            <a:pPr algn="just"/>
            <a:endParaRPr lang="es-ES" sz="1400" dirty="0">
              <a:latin typeface="Montserrat" pitchFamily="2" charset="0"/>
            </a:endParaRPr>
          </a:p>
          <a:p>
            <a:pPr algn="just"/>
            <a:r>
              <a:rPr lang="es-ES" sz="1400" dirty="0">
                <a:latin typeface="Montserrat Black" panose="00000A00000000000000" pitchFamily="50" charset="0"/>
              </a:rPr>
              <a:t>Los badaloneses ven con buenos ojos una mayor firmeza en el cumplimiento de las normas a los peatones</a:t>
            </a:r>
            <a:r>
              <a:rPr lang="es-ES" sz="1400" dirty="0">
                <a:latin typeface="Montserrat" pitchFamily="2" charset="0"/>
              </a:rPr>
              <a:t>: Más del 70% estaría a favor que se sancione a los peatones que cruzan con el semáforo en rojo, fuera de los pasos habilitados o mientras utilizan el teléfono móvil.</a:t>
            </a:r>
          </a:p>
          <a:p>
            <a:pPr algn="just"/>
            <a:endParaRPr lang="es-ES" sz="1400" dirty="0">
              <a:latin typeface="Montserrat" pitchFamily="2" charset="0"/>
            </a:endParaRPr>
          </a:p>
          <a:p>
            <a:pPr algn="just"/>
            <a:endParaRPr lang="es-ES" sz="1400" dirty="0">
              <a:latin typeface="Montserrat" pitchFamily="2" charset="0"/>
            </a:endParaRPr>
          </a:p>
          <a:p>
            <a:pPr algn="just"/>
            <a:r>
              <a:rPr lang="es-ES" sz="1600" b="1" dirty="0">
                <a:solidFill>
                  <a:schemeClr val="bg1"/>
                </a:solidFill>
                <a:highlight>
                  <a:srgbClr val="01008B"/>
                </a:highlight>
                <a:latin typeface="Montserrat" pitchFamily="2" charset="0"/>
              </a:rPr>
              <a:t>RANKING CIUDADES</a:t>
            </a:r>
          </a:p>
          <a:p>
            <a:pPr algn="just"/>
            <a:endParaRPr lang="es-ES" sz="1400" dirty="0">
              <a:latin typeface="Montserrat" pitchFamily="2" charset="0"/>
            </a:endParaRPr>
          </a:p>
          <a:p>
            <a:pPr algn="just"/>
            <a:r>
              <a:rPr lang="es-ES" sz="1400" dirty="0">
                <a:latin typeface="Montserrat" pitchFamily="2" charset="0"/>
              </a:rPr>
              <a:t>Los ciudadanos de Badalona califican </a:t>
            </a:r>
            <a:r>
              <a:rPr lang="es-ES" sz="1400" dirty="0">
                <a:latin typeface="Montserrat Black" panose="00000A00000000000000" pitchFamily="50" charset="0"/>
              </a:rPr>
              <a:t>la seguridad peatonal de su ciudad con un bien (6,1)</a:t>
            </a:r>
            <a:r>
              <a:rPr lang="es-ES" sz="1400" dirty="0">
                <a:latin typeface="Montserrat" pitchFamily="2" charset="0"/>
              </a:rPr>
              <a:t>, en línea con el resto de ciudades españolas. </a:t>
            </a:r>
          </a:p>
          <a:p>
            <a:pPr algn="just"/>
            <a:endParaRPr lang="es-ES" sz="1400" dirty="0">
              <a:latin typeface="Montserrat" pitchFamily="2" charset="0"/>
            </a:endParaRPr>
          </a:p>
          <a:p>
            <a:pPr algn="just"/>
            <a:r>
              <a:rPr lang="es-ES" sz="1400" dirty="0">
                <a:latin typeface="Montserrat" pitchFamily="2" charset="0"/>
              </a:rPr>
              <a:t>La </a:t>
            </a:r>
            <a:r>
              <a:rPr lang="es-ES" sz="1400" dirty="0">
                <a:latin typeface="Montserrat Black" panose="00000A00000000000000" pitchFamily="50" charset="0"/>
              </a:rPr>
              <a:t>valoración</a:t>
            </a:r>
            <a:r>
              <a:rPr lang="es-ES" sz="1400" dirty="0">
                <a:latin typeface="Montserrat" pitchFamily="2" charset="0"/>
              </a:rPr>
              <a:t> de la </a:t>
            </a:r>
            <a:r>
              <a:rPr lang="es-ES" sz="1400" dirty="0">
                <a:latin typeface="Montserrat Black" panose="00000A00000000000000" pitchFamily="50" charset="0"/>
              </a:rPr>
              <a:t>seguridad de los peatones en su ciudad</a:t>
            </a:r>
            <a:r>
              <a:rPr lang="es-ES" sz="1400" dirty="0">
                <a:latin typeface="Montserrat" pitchFamily="2" charset="0"/>
              </a:rPr>
              <a:t>, en comparación con otras ciudades divide a los badaloneses entre quienes creen que es mejor y quienes opinan lo contrario.</a:t>
            </a:r>
            <a:endParaRPr lang="es-ES" sz="1400" dirty="0">
              <a:latin typeface="Montserrat Black" panose="00000A00000000000000" pitchFamily="50" charset="0"/>
            </a:endParaRPr>
          </a:p>
        </p:txBody>
      </p:sp>
      <p:cxnSp>
        <p:nvCxnSpPr>
          <p:cNvPr id="4" name="Conector recto 3">
            <a:extLst>
              <a:ext uri="{FF2B5EF4-FFF2-40B4-BE49-F238E27FC236}">
                <a16:creationId xmlns:a16="http://schemas.microsoft.com/office/drawing/2014/main" id="{02B73382-1238-C77D-6A39-B5DFF3A70B1F}"/>
              </a:ext>
            </a:extLst>
          </p:cNvPr>
          <p:cNvCxnSpPr/>
          <p:nvPr/>
        </p:nvCxnSpPr>
        <p:spPr>
          <a:xfrm>
            <a:off x="2015594"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63FAB06-F984-9303-6DD3-ED0FF3A6B9E8}"/>
              </a:ext>
            </a:extLst>
          </p:cNvPr>
          <p:cNvSpPr txBox="1"/>
          <p:nvPr/>
        </p:nvSpPr>
        <p:spPr>
          <a:xfrm>
            <a:off x="171045" y="6457320"/>
            <a:ext cx="2264643" cy="246221"/>
          </a:xfrm>
          <a:prstGeom prst="rect">
            <a:avLst/>
          </a:prstGeom>
          <a:noFill/>
        </p:spPr>
        <p:txBody>
          <a:bodyPr wrap="square" rtlCol="0">
            <a:spAutoFit/>
          </a:bodyPr>
          <a:lstStyle/>
          <a:p>
            <a:r>
              <a:rPr lang="es-ES" sz="500" dirty="0">
                <a:solidFill>
                  <a:srgbClr val="01008B"/>
                </a:solidFill>
                <a:effectLst>
                  <a:outerShdw blurRad="38100" dist="38100" dir="2700000" algn="tl">
                    <a:srgbClr val="000000">
                      <a:alpha val="43137"/>
                    </a:srgbClr>
                  </a:outerShdw>
                </a:effectLst>
                <a:latin typeface="Montserrat Light" panose="00000400000000000000" pitchFamily="50" charset="0"/>
              </a:rPr>
              <a:t>Estudio de opinión de los peatones españoles.</a:t>
            </a:r>
          </a:p>
          <a:p>
            <a:r>
              <a:rPr lang="es-ES" sz="500" dirty="0">
                <a:solidFill>
                  <a:srgbClr val="01008B"/>
                </a:solidFill>
                <a:effectLst>
                  <a:outerShdw blurRad="38100" dist="38100" dir="2700000" algn="tl">
                    <a:srgbClr val="000000">
                      <a:alpha val="43137"/>
                    </a:srgbClr>
                  </a:outerShdw>
                </a:effectLst>
                <a:latin typeface="Montserrat Light" panose="00000400000000000000" pitchFamily="50" charset="0"/>
              </a:rPr>
              <a:t>Marzo 2026</a:t>
            </a:r>
          </a:p>
        </p:txBody>
      </p:sp>
    </p:spTree>
    <p:extLst>
      <p:ext uri="{BB962C8B-B14F-4D97-AF65-F5344CB8AC3E}">
        <p14:creationId xmlns:p14="http://schemas.microsoft.com/office/powerpoint/2010/main" val="3060415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1F8"/>
        </a:solidFill>
        <a:effectLst/>
      </p:bgPr>
    </p:bg>
    <p:spTree>
      <p:nvGrpSpPr>
        <p:cNvPr id="1" name="">
          <a:extLst>
            <a:ext uri="{FF2B5EF4-FFF2-40B4-BE49-F238E27FC236}">
              <a16:creationId xmlns:a16="http://schemas.microsoft.com/office/drawing/2014/main" id="{D2C91642-992B-7C81-FE73-B137E184B5CF}"/>
            </a:ext>
          </a:extLst>
        </p:cNvPr>
        <p:cNvGrpSpPr/>
        <p:nvPr/>
      </p:nvGrpSpPr>
      <p:grpSpPr>
        <a:xfrm>
          <a:off x="0" y="0"/>
          <a:ext cx="0" cy="0"/>
          <a:chOff x="0" y="0"/>
          <a:chExt cx="0" cy="0"/>
        </a:xfrm>
      </p:grpSpPr>
      <p:pic>
        <p:nvPicPr>
          <p:cNvPr id="6" name="Imagen 5" descr="Imagen que contiene camino, exterior, calle, montar a caballo&#10;&#10;El contenido generado por IA puede ser incorrecto.">
            <a:extLst>
              <a:ext uri="{FF2B5EF4-FFF2-40B4-BE49-F238E27FC236}">
                <a16:creationId xmlns:a16="http://schemas.microsoft.com/office/drawing/2014/main" id="{6CB3F1B6-E305-C418-34C6-E450645AF9A4}"/>
              </a:ext>
            </a:extLst>
          </p:cNvPr>
          <p:cNvPicPr>
            <a:picLocks noChangeAspect="1"/>
          </p:cNvPicPr>
          <p:nvPr/>
        </p:nvPicPr>
        <p:blipFill>
          <a:blip r:embed="rId2">
            <a:extLst>
              <a:ext uri="{28A0092B-C50C-407E-A947-70E740481C1C}">
                <a14:useLocalDpi xmlns:a14="http://schemas.microsoft.com/office/drawing/2010/main" val="0"/>
              </a:ext>
            </a:extLst>
          </a:blip>
          <a:srcRect l="13727" r="63662"/>
          <a:stretch>
            <a:fillRect/>
          </a:stretch>
        </p:blipFill>
        <p:spPr>
          <a:xfrm>
            <a:off x="-230861" y="-52527"/>
            <a:ext cx="2350606" cy="6929802"/>
          </a:xfrm>
          <a:prstGeom prst="rect">
            <a:avLst/>
          </a:prstGeom>
        </p:spPr>
      </p:pic>
      <p:pic>
        <p:nvPicPr>
          <p:cNvPr id="15" name="Imagen 14" descr="Una señal de alto&#10;&#10;Descripción generada automáticamente">
            <a:extLst>
              <a:ext uri="{FF2B5EF4-FFF2-40B4-BE49-F238E27FC236}">
                <a16:creationId xmlns:a16="http://schemas.microsoft.com/office/drawing/2014/main" id="{927DD248-8566-2AB3-5A88-0806494D5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7776" y="6293990"/>
            <a:ext cx="526714" cy="526714"/>
          </a:xfrm>
          <a:prstGeom prst="rect">
            <a:avLst/>
          </a:prstGeom>
        </p:spPr>
      </p:pic>
      <p:sp>
        <p:nvSpPr>
          <p:cNvPr id="9" name="CuadroTexto 8">
            <a:extLst>
              <a:ext uri="{FF2B5EF4-FFF2-40B4-BE49-F238E27FC236}">
                <a16:creationId xmlns:a16="http://schemas.microsoft.com/office/drawing/2014/main" id="{D577F3F9-9222-8D62-7954-9A61CC05F9E8}"/>
              </a:ext>
            </a:extLst>
          </p:cNvPr>
          <p:cNvSpPr txBox="1"/>
          <p:nvPr/>
        </p:nvSpPr>
        <p:spPr>
          <a:xfrm>
            <a:off x="2448388" y="583937"/>
            <a:ext cx="8326102" cy="584775"/>
          </a:xfrm>
          <a:prstGeom prst="rect">
            <a:avLst/>
          </a:prstGeom>
          <a:noFill/>
        </p:spPr>
        <p:txBody>
          <a:bodyPr wrap="square">
            <a:spAutoFit/>
          </a:bodyPr>
          <a:lstStyle/>
          <a:p>
            <a:r>
              <a:rPr lang="es-ES" sz="3200" dirty="0">
                <a:solidFill>
                  <a:srgbClr val="01008B"/>
                </a:solidFill>
                <a:latin typeface="Montserrat Black" panose="00000A00000000000000" pitchFamily="50" charset="0"/>
              </a:rPr>
              <a:t>Conclusiones</a:t>
            </a:r>
          </a:p>
        </p:txBody>
      </p:sp>
      <p:pic>
        <p:nvPicPr>
          <p:cNvPr id="27" name="Imagen 26">
            <a:extLst>
              <a:ext uri="{FF2B5EF4-FFF2-40B4-BE49-F238E27FC236}">
                <a16:creationId xmlns:a16="http://schemas.microsoft.com/office/drawing/2014/main" id="{DDD8B234-96F0-1650-16D8-A7B51D9AC1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4490" y="6401052"/>
            <a:ext cx="1034056" cy="312591"/>
          </a:xfrm>
          <a:prstGeom prst="rect">
            <a:avLst/>
          </a:prstGeom>
        </p:spPr>
      </p:pic>
      <p:pic>
        <p:nvPicPr>
          <p:cNvPr id="45" name="Imagen 44">
            <a:extLst>
              <a:ext uri="{FF2B5EF4-FFF2-40B4-BE49-F238E27FC236}">
                <a16:creationId xmlns:a16="http://schemas.microsoft.com/office/drawing/2014/main" id="{30DB2E0F-7D79-6912-3B3E-CAB08108B0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4490" y="152528"/>
            <a:ext cx="1587379" cy="893074"/>
          </a:xfrm>
          <a:prstGeom prst="rect">
            <a:avLst/>
          </a:prstGeom>
        </p:spPr>
      </p:pic>
      <p:sp>
        <p:nvSpPr>
          <p:cNvPr id="5" name="CuadroTexto 4">
            <a:extLst>
              <a:ext uri="{FF2B5EF4-FFF2-40B4-BE49-F238E27FC236}">
                <a16:creationId xmlns:a16="http://schemas.microsoft.com/office/drawing/2014/main" id="{04C22AD7-F7FA-3F44-0CDD-492A4E601FB6}"/>
              </a:ext>
            </a:extLst>
          </p:cNvPr>
          <p:cNvSpPr txBox="1"/>
          <p:nvPr/>
        </p:nvSpPr>
        <p:spPr>
          <a:xfrm>
            <a:off x="2448388" y="1275774"/>
            <a:ext cx="9119725" cy="4001095"/>
          </a:xfrm>
          <a:prstGeom prst="rect">
            <a:avLst/>
          </a:prstGeom>
          <a:noFill/>
        </p:spPr>
        <p:txBody>
          <a:bodyPr wrap="square" rtlCol="0">
            <a:spAutoFit/>
          </a:bodyPr>
          <a:lstStyle>
            <a:defPPr>
              <a:defRPr lang="es-ES"/>
            </a:defPPr>
            <a:lvl1pPr>
              <a:defRPr sz="2000">
                <a:solidFill>
                  <a:srgbClr val="01008B"/>
                </a:solidFill>
                <a:latin typeface="Bebas Neue Bold" panose="020B0606020202050201" pitchFamily="34" charset="0"/>
              </a:defRPr>
            </a:lvl1pPr>
          </a:lstStyle>
          <a:p>
            <a:pPr algn="just"/>
            <a:r>
              <a:rPr lang="es-ES" sz="1400" dirty="0">
                <a:latin typeface="Montserrat" pitchFamily="2" charset="0"/>
              </a:rPr>
              <a:t>Sin embargo, posicionan a su ciudad, </a:t>
            </a:r>
            <a:r>
              <a:rPr lang="es-ES" sz="1400" dirty="0">
                <a:latin typeface="Montserrat Black" panose="00000A00000000000000" pitchFamily="50" charset="0"/>
              </a:rPr>
              <a:t>Badalona</a:t>
            </a:r>
            <a:r>
              <a:rPr lang="es-ES" sz="1400" dirty="0">
                <a:latin typeface="Montserrat" pitchFamily="2" charset="0"/>
              </a:rPr>
              <a:t>, como la </a:t>
            </a:r>
            <a:r>
              <a:rPr lang="es-ES" sz="1400" dirty="0">
                <a:latin typeface="Montserrat Black" panose="00000A00000000000000" pitchFamily="50" charset="0"/>
              </a:rPr>
              <a:t>segunda más segura </a:t>
            </a:r>
            <a:r>
              <a:rPr lang="es-ES" sz="1400" dirty="0">
                <a:latin typeface="Montserrat" pitchFamily="2" charset="0"/>
              </a:rPr>
              <a:t>para los peatones, solo por detrás de </a:t>
            </a:r>
            <a:r>
              <a:rPr lang="es-ES" sz="1400" dirty="0">
                <a:latin typeface="Montserrat Black" panose="00000A00000000000000" pitchFamily="50" charset="0"/>
              </a:rPr>
              <a:t>Barcelona. </a:t>
            </a:r>
          </a:p>
          <a:p>
            <a:pPr algn="just"/>
            <a:endParaRPr lang="es-ES" sz="1400" dirty="0">
              <a:latin typeface="Montserrat" pitchFamily="2" charset="0"/>
            </a:endParaRPr>
          </a:p>
          <a:p>
            <a:pPr algn="just"/>
            <a:r>
              <a:rPr lang="es-ES" sz="1400" dirty="0">
                <a:latin typeface="Montserrat" pitchFamily="2" charset="0"/>
              </a:rPr>
              <a:t>Los </a:t>
            </a:r>
            <a:r>
              <a:rPr lang="es-ES" sz="1400" dirty="0">
                <a:latin typeface="Montserrat Black" panose="00000A00000000000000" pitchFamily="50" charset="0"/>
              </a:rPr>
              <a:t>principales motivos </a:t>
            </a:r>
            <a:r>
              <a:rPr lang="es-ES" sz="1400" dirty="0">
                <a:latin typeface="Montserrat" pitchFamily="2" charset="0"/>
              </a:rPr>
              <a:t>señalados para catalogar a una </a:t>
            </a:r>
            <a:r>
              <a:rPr lang="es-ES" sz="1400" dirty="0">
                <a:latin typeface="Montserrat Black" panose="00000A00000000000000" pitchFamily="50" charset="0"/>
              </a:rPr>
              <a:t>ciudad</a:t>
            </a:r>
            <a:r>
              <a:rPr lang="es-ES" sz="1400" dirty="0">
                <a:latin typeface="Montserrat" pitchFamily="2" charset="0"/>
              </a:rPr>
              <a:t> como </a:t>
            </a:r>
            <a:r>
              <a:rPr lang="es-ES" sz="1400" dirty="0">
                <a:latin typeface="Montserrat Black" panose="00000A00000000000000" pitchFamily="50" charset="0"/>
              </a:rPr>
              <a:t>segura</a:t>
            </a:r>
            <a:r>
              <a:rPr lang="es-ES" sz="1400" dirty="0">
                <a:latin typeface="Montserrat" pitchFamily="2" charset="0"/>
              </a:rPr>
              <a:t> para los peatones son el </a:t>
            </a:r>
            <a:r>
              <a:rPr lang="es-ES" sz="1400" dirty="0">
                <a:latin typeface="Montserrat Black" panose="00000A00000000000000" pitchFamily="50" charset="0"/>
              </a:rPr>
              <a:t>respeto a las normas </a:t>
            </a:r>
            <a:r>
              <a:rPr lang="es-ES" sz="1400" dirty="0">
                <a:latin typeface="Montserrat" pitchFamily="2" charset="0"/>
              </a:rPr>
              <a:t>por parte de los </a:t>
            </a:r>
            <a:r>
              <a:rPr lang="es-ES" sz="1400" dirty="0">
                <a:latin typeface="Montserrat Black" panose="00000A00000000000000" pitchFamily="50" charset="0"/>
              </a:rPr>
              <a:t>conductores (25%) </a:t>
            </a:r>
            <a:r>
              <a:rPr lang="es-ES" sz="1400" dirty="0">
                <a:latin typeface="Montserrat" pitchFamily="2" charset="0"/>
              </a:rPr>
              <a:t>y los </a:t>
            </a:r>
            <a:r>
              <a:rPr lang="es-ES" sz="1400" dirty="0">
                <a:latin typeface="Montserrat Black" panose="00000A00000000000000" pitchFamily="50" charset="0"/>
              </a:rPr>
              <a:t>peatones (23%) </a:t>
            </a:r>
            <a:r>
              <a:rPr lang="es-ES" sz="1400" dirty="0">
                <a:latin typeface="Montserrat" pitchFamily="2" charset="0"/>
              </a:rPr>
              <a:t>así como contar con </a:t>
            </a:r>
            <a:r>
              <a:rPr lang="es-ES" sz="1400" dirty="0">
                <a:latin typeface="Montserrat Black" panose="00000A00000000000000" pitchFamily="50" charset="0"/>
              </a:rPr>
              <a:t>calles peatonales (24%).</a:t>
            </a:r>
            <a:r>
              <a:rPr lang="es-ES" sz="1400" dirty="0">
                <a:latin typeface="Montserrat" pitchFamily="2" charset="0"/>
              </a:rPr>
              <a:t> </a:t>
            </a:r>
          </a:p>
          <a:p>
            <a:pPr algn="just"/>
            <a:endParaRPr lang="es-ES" sz="1400" b="1" dirty="0">
              <a:latin typeface="Montserrat" pitchFamily="2" charset="0"/>
            </a:endParaRPr>
          </a:p>
          <a:p>
            <a:pPr algn="just"/>
            <a:endParaRPr lang="es-ES" sz="1400" b="1" dirty="0">
              <a:latin typeface="Montserrat" pitchFamily="2" charset="0"/>
            </a:endParaRPr>
          </a:p>
          <a:p>
            <a:pPr algn="just"/>
            <a:r>
              <a:rPr lang="es-ES" sz="1600" b="1" dirty="0">
                <a:solidFill>
                  <a:schemeClr val="bg1"/>
                </a:solidFill>
                <a:highlight>
                  <a:srgbClr val="01008B"/>
                </a:highlight>
                <a:latin typeface="Montserrat" pitchFamily="2" charset="0"/>
              </a:rPr>
              <a:t>MEDIDAS Y VISIÓN 2030</a:t>
            </a:r>
          </a:p>
          <a:p>
            <a:pPr algn="just"/>
            <a:endParaRPr lang="es-ES" sz="1400" dirty="0">
              <a:latin typeface="Montserrat" pitchFamily="2" charset="0"/>
            </a:endParaRPr>
          </a:p>
          <a:p>
            <a:pPr algn="just"/>
            <a:r>
              <a:rPr lang="es-ES" sz="1400" dirty="0">
                <a:latin typeface="Montserrat Black" panose="00000A00000000000000" pitchFamily="50" charset="0"/>
              </a:rPr>
              <a:t>Iluminar los pasos de peatones es la medida mejor valorada </a:t>
            </a:r>
            <a:r>
              <a:rPr lang="es-ES" sz="1400" dirty="0">
                <a:latin typeface="Montserrat" pitchFamily="2" charset="0"/>
              </a:rPr>
              <a:t>por los ciudadanos para mejorar la seguridad de los peatones Le siguen aumentar las sanciones a los conductores que se salten los semáforos en rojo y aumentar el número de pasos de peatones.</a:t>
            </a:r>
          </a:p>
          <a:p>
            <a:pPr algn="just"/>
            <a:endParaRPr lang="es-ES" sz="1400" dirty="0">
              <a:latin typeface="Montserrat" pitchFamily="2" charset="0"/>
            </a:endParaRPr>
          </a:p>
          <a:p>
            <a:pPr algn="just"/>
            <a:r>
              <a:rPr lang="es-ES" sz="1400" dirty="0">
                <a:latin typeface="Montserrat" pitchFamily="2" charset="0"/>
              </a:rPr>
              <a:t>La mitad de los ciudadanos de Badalona son optimistas de cara al futuro. El </a:t>
            </a:r>
            <a:r>
              <a:rPr lang="es-ES" sz="1400" dirty="0">
                <a:latin typeface="Montserrat Black" panose="00000A00000000000000" pitchFamily="50" charset="0"/>
              </a:rPr>
              <a:t>51% cree posible lograr el objetivo 2</a:t>
            </a:r>
            <a:r>
              <a:rPr lang="es-ES" sz="1400" b="1" dirty="0">
                <a:latin typeface="Montserrat Black" panose="00000A00000000000000" pitchFamily="50" charset="0"/>
              </a:rPr>
              <a:t>03</a:t>
            </a:r>
            <a:r>
              <a:rPr lang="es-ES" sz="1400" dirty="0">
                <a:latin typeface="Montserrat Black" panose="00000A00000000000000" pitchFamily="50" charset="0"/>
              </a:rPr>
              <a:t>0 </a:t>
            </a:r>
            <a:r>
              <a:rPr lang="es-ES" sz="1400" dirty="0">
                <a:latin typeface="Montserrat" pitchFamily="2" charset="0"/>
              </a:rPr>
              <a:t> de reducir a la mitad las víctimas mortales y los heridos graves por atropello en su ciudad en 2030.</a:t>
            </a:r>
          </a:p>
          <a:p>
            <a:pPr algn="just"/>
            <a:endParaRPr lang="es-ES" sz="1400" dirty="0">
              <a:latin typeface="Montserrat" pitchFamily="2" charset="0"/>
            </a:endParaRPr>
          </a:p>
        </p:txBody>
      </p:sp>
      <p:cxnSp>
        <p:nvCxnSpPr>
          <p:cNvPr id="4" name="Conector recto 3">
            <a:extLst>
              <a:ext uri="{FF2B5EF4-FFF2-40B4-BE49-F238E27FC236}">
                <a16:creationId xmlns:a16="http://schemas.microsoft.com/office/drawing/2014/main" id="{D9F77B26-0D2A-C633-A66F-8C48A044B267}"/>
              </a:ext>
            </a:extLst>
          </p:cNvPr>
          <p:cNvCxnSpPr/>
          <p:nvPr/>
        </p:nvCxnSpPr>
        <p:spPr>
          <a:xfrm>
            <a:off x="2015594"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D55BBE3B-170E-93B8-60F8-3150E0716464}"/>
              </a:ext>
            </a:extLst>
          </p:cNvPr>
          <p:cNvSpPr txBox="1"/>
          <p:nvPr/>
        </p:nvSpPr>
        <p:spPr>
          <a:xfrm>
            <a:off x="171045" y="6457320"/>
            <a:ext cx="2264643" cy="246221"/>
          </a:xfrm>
          <a:prstGeom prst="rect">
            <a:avLst/>
          </a:prstGeom>
          <a:noFill/>
        </p:spPr>
        <p:txBody>
          <a:bodyPr wrap="square" rtlCol="0">
            <a:spAutoFit/>
          </a:bodyPr>
          <a:lstStyle/>
          <a:p>
            <a:r>
              <a:rPr lang="es-ES" sz="500" dirty="0">
                <a:solidFill>
                  <a:srgbClr val="01008B"/>
                </a:solidFill>
                <a:effectLst>
                  <a:outerShdw blurRad="38100" dist="38100" dir="2700000" algn="tl">
                    <a:srgbClr val="000000">
                      <a:alpha val="43137"/>
                    </a:srgbClr>
                  </a:outerShdw>
                </a:effectLst>
                <a:latin typeface="Montserrat Light" panose="00000400000000000000" pitchFamily="50" charset="0"/>
              </a:rPr>
              <a:t>Estudio de opinión de los peatones españoles.</a:t>
            </a:r>
          </a:p>
          <a:p>
            <a:r>
              <a:rPr lang="es-ES" sz="500" dirty="0">
                <a:solidFill>
                  <a:srgbClr val="01008B"/>
                </a:solidFill>
                <a:effectLst>
                  <a:outerShdw blurRad="38100" dist="38100" dir="2700000" algn="tl">
                    <a:srgbClr val="000000">
                      <a:alpha val="43137"/>
                    </a:srgbClr>
                  </a:outerShdw>
                </a:effectLst>
                <a:latin typeface="Montserrat Light" panose="00000400000000000000" pitchFamily="50" charset="0"/>
              </a:rPr>
              <a:t>Marzo 2026</a:t>
            </a:r>
          </a:p>
        </p:txBody>
      </p:sp>
    </p:spTree>
    <p:extLst>
      <p:ext uri="{BB962C8B-B14F-4D97-AF65-F5344CB8AC3E}">
        <p14:creationId xmlns:p14="http://schemas.microsoft.com/office/powerpoint/2010/main" val="10771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E2B2C-7D41-5371-EA69-423A85AA066E}"/>
            </a:ext>
          </a:extLst>
        </p:cNvPr>
        <p:cNvGrpSpPr/>
        <p:nvPr/>
      </p:nvGrpSpPr>
      <p:grpSpPr>
        <a:xfrm>
          <a:off x="0" y="0"/>
          <a:ext cx="0" cy="0"/>
          <a:chOff x="0" y="0"/>
          <a:chExt cx="0" cy="0"/>
        </a:xfrm>
      </p:grpSpPr>
      <p:pic>
        <p:nvPicPr>
          <p:cNvPr id="3" name="Imagen 2" descr="Logotipo, nombre de la empresa&#10;&#10;Descripción generada automáticamente">
            <a:extLst>
              <a:ext uri="{FF2B5EF4-FFF2-40B4-BE49-F238E27FC236}">
                <a16:creationId xmlns:a16="http://schemas.microsoft.com/office/drawing/2014/main" id="{6484B921-B1F3-EE10-4A13-180F3E6B8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440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231B6-D32F-056F-352E-537C9ADCBE37}"/>
            </a:ext>
          </a:extLst>
        </p:cNvPr>
        <p:cNvGrpSpPr/>
        <p:nvPr/>
      </p:nvGrpSpPr>
      <p:grpSpPr>
        <a:xfrm>
          <a:off x="0" y="0"/>
          <a:ext cx="0" cy="0"/>
          <a:chOff x="0" y="0"/>
          <a:chExt cx="0" cy="0"/>
        </a:xfrm>
      </p:grpSpPr>
      <p:pic>
        <p:nvPicPr>
          <p:cNvPr id="6" name="Imagen 5" descr="Imagen que contiene camino, exterior, calle, montar a caballo&#10;&#10;El contenido generado por IA puede ser incorrecto.">
            <a:extLst>
              <a:ext uri="{FF2B5EF4-FFF2-40B4-BE49-F238E27FC236}">
                <a16:creationId xmlns:a16="http://schemas.microsoft.com/office/drawing/2014/main" id="{273BE424-3F9A-1D3E-E2E6-93F54AC88AAF}"/>
              </a:ext>
            </a:extLst>
          </p:cNvPr>
          <p:cNvPicPr>
            <a:picLocks noChangeAspect="1"/>
          </p:cNvPicPr>
          <p:nvPr/>
        </p:nvPicPr>
        <p:blipFill>
          <a:blip r:embed="rId3">
            <a:extLst>
              <a:ext uri="{28A0092B-C50C-407E-A947-70E740481C1C}">
                <a14:useLocalDpi xmlns:a14="http://schemas.microsoft.com/office/drawing/2010/main" val="0"/>
              </a:ext>
            </a:extLst>
          </a:blip>
          <a:srcRect r="7128"/>
          <a:stretch>
            <a:fillRect/>
          </a:stretch>
        </p:blipFill>
        <p:spPr>
          <a:xfrm>
            <a:off x="2631443" y="6625"/>
            <a:ext cx="9560557" cy="6861872"/>
          </a:xfrm>
          <a:prstGeom prst="rect">
            <a:avLst/>
          </a:prstGeom>
        </p:spPr>
      </p:pic>
      <p:cxnSp>
        <p:nvCxnSpPr>
          <p:cNvPr id="7" name="Conector recto 6">
            <a:extLst>
              <a:ext uri="{FF2B5EF4-FFF2-40B4-BE49-F238E27FC236}">
                <a16:creationId xmlns:a16="http://schemas.microsoft.com/office/drawing/2014/main" id="{28330837-C15E-E6E0-7DC2-071B8698D310}"/>
              </a:ext>
            </a:extLst>
          </p:cNvPr>
          <p:cNvCxnSpPr/>
          <p:nvPr/>
        </p:nvCxnSpPr>
        <p:spPr>
          <a:xfrm>
            <a:off x="2735112"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7D69E27C-23B1-C24D-1506-0E667B4EE474}"/>
              </a:ext>
            </a:extLst>
          </p:cNvPr>
          <p:cNvPicPr>
            <a:picLocks noChangeAspect="1"/>
          </p:cNvPicPr>
          <p:nvPr/>
        </p:nvPicPr>
        <p:blipFill>
          <a:blip r:embed="rId4">
            <a:extLst>
              <a:ext uri="{28A0092B-C50C-407E-A947-70E740481C1C}">
                <a14:useLocalDpi xmlns:a14="http://schemas.microsoft.com/office/drawing/2010/main" val="0"/>
              </a:ext>
            </a:extLst>
          </a:blip>
          <a:srcRect l="21442" r="21230"/>
          <a:stretch>
            <a:fillRect/>
          </a:stretch>
        </p:blipFill>
        <p:spPr>
          <a:xfrm>
            <a:off x="0" y="131845"/>
            <a:ext cx="2631442" cy="2582483"/>
          </a:xfrm>
          <a:prstGeom prst="rect">
            <a:avLst/>
          </a:prstGeom>
        </p:spPr>
      </p:pic>
      <p:sp>
        <p:nvSpPr>
          <p:cNvPr id="4" name="Rectángulo 3">
            <a:extLst>
              <a:ext uri="{FF2B5EF4-FFF2-40B4-BE49-F238E27FC236}">
                <a16:creationId xmlns:a16="http://schemas.microsoft.com/office/drawing/2014/main" id="{13FF1F4F-DF6D-CCFB-8563-9BA2A642CC09}"/>
              </a:ext>
            </a:extLst>
          </p:cNvPr>
          <p:cNvSpPr/>
          <p:nvPr/>
        </p:nvSpPr>
        <p:spPr>
          <a:xfrm>
            <a:off x="4581831" y="4346865"/>
            <a:ext cx="7336759" cy="1941640"/>
          </a:xfrm>
          <a:prstGeom prst="rect">
            <a:avLst/>
          </a:prstGeom>
          <a:solidFill>
            <a:srgbClr val="F4F1F8"/>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E2184D9A-873B-39F2-ED6E-62149AFD066E}"/>
              </a:ext>
            </a:extLst>
          </p:cNvPr>
          <p:cNvSpPr txBox="1"/>
          <p:nvPr/>
        </p:nvSpPr>
        <p:spPr>
          <a:xfrm>
            <a:off x="4778477" y="4717520"/>
            <a:ext cx="6843737" cy="1200329"/>
          </a:xfrm>
          <a:prstGeom prst="rect">
            <a:avLst/>
          </a:prstGeom>
          <a:noFill/>
        </p:spPr>
        <p:txBody>
          <a:bodyPr wrap="square" rtlCol="0">
            <a:spAutoFit/>
          </a:bodyPr>
          <a:lstStyle/>
          <a:p>
            <a:pPr algn="r"/>
            <a:r>
              <a:rPr lang="es-ES" sz="3600" i="1" dirty="0">
                <a:solidFill>
                  <a:srgbClr val="01008B"/>
                </a:solidFill>
                <a:latin typeface="Montserrat Black" panose="00000A00000000000000" pitchFamily="50" charset="0"/>
              </a:rPr>
              <a:t>ESTUDIO PERCEPCIÓN </a:t>
            </a:r>
          </a:p>
          <a:p>
            <a:pPr algn="r"/>
            <a:r>
              <a:rPr lang="es-ES" sz="3600" i="1" dirty="0">
                <a:solidFill>
                  <a:srgbClr val="01008B"/>
                </a:solidFill>
                <a:latin typeface="Montserrat Black" panose="00000A00000000000000" pitchFamily="50" charset="0"/>
              </a:rPr>
              <a:t>PEATONES EN BADALONA</a:t>
            </a:r>
          </a:p>
        </p:txBody>
      </p:sp>
      <p:sp>
        <p:nvSpPr>
          <p:cNvPr id="8" name="CuadroTexto 7">
            <a:extLst>
              <a:ext uri="{FF2B5EF4-FFF2-40B4-BE49-F238E27FC236}">
                <a16:creationId xmlns:a16="http://schemas.microsoft.com/office/drawing/2014/main" id="{7E544F57-70A2-F2B6-F90C-DE84A04E4EB0}"/>
              </a:ext>
            </a:extLst>
          </p:cNvPr>
          <p:cNvSpPr txBox="1"/>
          <p:nvPr/>
        </p:nvSpPr>
        <p:spPr>
          <a:xfrm>
            <a:off x="0" y="5917849"/>
            <a:ext cx="243048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1400" dirty="0">
                <a:solidFill>
                  <a:srgbClr val="01008B"/>
                </a:solidFill>
                <a:latin typeface="Montserrat Light" panose="00000400000000000000" pitchFamily="50" charset="0"/>
              </a:rPr>
              <a:t>MARZO 2026</a:t>
            </a:r>
            <a:endParaRPr kumimoji="0" lang="es-ES" sz="1400" b="0" i="0" u="none" strike="noStrike" kern="1200" cap="none" normalizeH="0" baseline="0" noProof="0" dirty="0">
              <a:ln>
                <a:noFill/>
              </a:ln>
              <a:solidFill>
                <a:srgbClr val="01008B"/>
              </a:solidFill>
              <a:effectLst/>
              <a:uLnTx/>
              <a:uFillTx/>
              <a:latin typeface="Montserrat Light" panose="00000400000000000000" pitchFamily="50" charset="0"/>
            </a:endParaRPr>
          </a:p>
        </p:txBody>
      </p:sp>
    </p:spTree>
    <p:extLst>
      <p:ext uri="{BB962C8B-B14F-4D97-AF65-F5344CB8AC3E}">
        <p14:creationId xmlns:p14="http://schemas.microsoft.com/office/powerpoint/2010/main" val="2911483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1F8"/>
        </a:solidFill>
        <a:effectLst/>
      </p:bgPr>
    </p:bg>
    <p:spTree>
      <p:nvGrpSpPr>
        <p:cNvPr id="1" name=""/>
        <p:cNvGrpSpPr/>
        <p:nvPr/>
      </p:nvGrpSpPr>
      <p:grpSpPr>
        <a:xfrm>
          <a:off x="0" y="0"/>
          <a:ext cx="0" cy="0"/>
          <a:chOff x="0" y="0"/>
          <a:chExt cx="0" cy="0"/>
        </a:xfrm>
      </p:grpSpPr>
      <p:pic>
        <p:nvPicPr>
          <p:cNvPr id="6" name="Imagen 5" descr="Imagen que contiene camino, exterior, calle, montar a caballo&#10;&#10;El contenido generado por IA puede ser incorrecto.">
            <a:extLst>
              <a:ext uri="{FF2B5EF4-FFF2-40B4-BE49-F238E27FC236}">
                <a16:creationId xmlns:a16="http://schemas.microsoft.com/office/drawing/2014/main" id="{C72B43CD-BA35-3EA2-E4F4-62792BDDFC33}"/>
              </a:ext>
            </a:extLst>
          </p:cNvPr>
          <p:cNvPicPr>
            <a:picLocks noChangeAspect="1"/>
          </p:cNvPicPr>
          <p:nvPr/>
        </p:nvPicPr>
        <p:blipFill>
          <a:blip r:embed="rId2">
            <a:extLst>
              <a:ext uri="{28A0092B-C50C-407E-A947-70E740481C1C}">
                <a14:useLocalDpi xmlns:a14="http://schemas.microsoft.com/office/drawing/2010/main" val="0"/>
              </a:ext>
            </a:extLst>
          </a:blip>
          <a:srcRect l="13727" r="63662"/>
          <a:stretch>
            <a:fillRect/>
          </a:stretch>
        </p:blipFill>
        <p:spPr>
          <a:xfrm>
            <a:off x="-230861" y="-52527"/>
            <a:ext cx="2350606" cy="6929802"/>
          </a:xfrm>
          <a:prstGeom prst="rect">
            <a:avLst/>
          </a:prstGeom>
        </p:spPr>
      </p:pic>
      <p:pic>
        <p:nvPicPr>
          <p:cNvPr id="15" name="Imagen 14" descr="Una señal de alto&#10;&#10;Descripción generada automáticamente">
            <a:extLst>
              <a:ext uri="{FF2B5EF4-FFF2-40B4-BE49-F238E27FC236}">
                <a16:creationId xmlns:a16="http://schemas.microsoft.com/office/drawing/2014/main" id="{E2D6AD68-F47B-4988-B8CB-64B30EA09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7776" y="6293990"/>
            <a:ext cx="526714" cy="526714"/>
          </a:xfrm>
          <a:prstGeom prst="rect">
            <a:avLst/>
          </a:prstGeom>
        </p:spPr>
      </p:pic>
      <p:sp>
        <p:nvSpPr>
          <p:cNvPr id="9" name="CuadroTexto 8">
            <a:extLst>
              <a:ext uri="{FF2B5EF4-FFF2-40B4-BE49-F238E27FC236}">
                <a16:creationId xmlns:a16="http://schemas.microsoft.com/office/drawing/2014/main" id="{69FA7A50-175F-4A10-A273-6331AF9DF30A}"/>
              </a:ext>
            </a:extLst>
          </p:cNvPr>
          <p:cNvSpPr txBox="1"/>
          <p:nvPr/>
        </p:nvSpPr>
        <p:spPr>
          <a:xfrm>
            <a:off x="2448388" y="583937"/>
            <a:ext cx="10521776" cy="584775"/>
          </a:xfrm>
          <a:prstGeom prst="rect">
            <a:avLst/>
          </a:prstGeom>
          <a:noFill/>
        </p:spPr>
        <p:txBody>
          <a:bodyPr wrap="square">
            <a:spAutoFit/>
          </a:bodyPr>
          <a:lstStyle/>
          <a:p>
            <a:r>
              <a:rPr lang="es-ES" sz="3200" dirty="0">
                <a:solidFill>
                  <a:srgbClr val="01008B"/>
                </a:solidFill>
                <a:latin typeface="Montserrat Black" panose="00000A00000000000000" pitchFamily="50" charset="0"/>
              </a:rPr>
              <a:t>Ficha Técnica</a:t>
            </a:r>
          </a:p>
        </p:txBody>
      </p:sp>
      <p:pic>
        <p:nvPicPr>
          <p:cNvPr id="27" name="Imagen 26">
            <a:extLst>
              <a:ext uri="{FF2B5EF4-FFF2-40B4-BE49-F238E27FC236}">
                <a16:creationId xmlns:a16="http://schemas.microsoft.com/office/drawing/2014/main" id="{C16AF9B2-129E-44DF-A29D-01B296B82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4490" y="6401052"/>
            <a:ext cx="1034056" cy="312591"/>
          </a:xfrm>
          <a:prstGeom prst="rect">
            <a:avLst/>
          </a:prstGeom>
        </p:spPr>
      </p:pic>
      <p:pic>
        <p:nvPicPr>
          <p:cNvPr id="45" name="Imagen 44">
            <a:extLst>
              <a:ext uri="{FF2B5EF4-FFF2-40B4-BE49-F238E27FC236}">
                <a16:creationId xmlns:a16="http://schemas.microsoft.com/office/drawing/2014/main" id="{561E9FB8-CB45-43C9-AAF8-050960424A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4490" y="152528"/>
            <a:ext cx="1587379" cy="893074"/>
          </a:xfrm>
          <a:prstGeom prst="rect">
            <a:avLst/>
          </a:prstGeom>
        </p:spPr>
      </p:pic>
      <p:sp>
        <p:nvSpPr>
          <p:cNvPr id="5" name="CuadroTexto 4">
            <a:extLst>
              <a:ext uri="{FF2B5EF4-FFF2-40B4-BE49-F238E27FC236}">
                <a16:creationId xmlns:a16="http://schemas.microsoft.com/office/drawing/2014/main" id="{F2B83D84-BCC6-EB80-F9B6-6754C2C1784A}"/>
              </a:ext>
            </a:extLst>
          </p:cNvPr>
          <p:cNvSpPr txBox="1"/>
          <p:nvPr/>
        </p:nvSpPr>
        <p:spPr>
          <a:xfrm>
            <a:off x="2448388" y="1551563"/>
            <a:ext cx="9119725" cy="3970318"/>
          </a:xfrm>
          <a:prstGeom prst="rect">
            <a:avLst/>
          </a:prstGeom>
          <a:noFill/>
        </p:spPr>
        <p:txBody>
          <a:bodyPr wrap="square" rtlCol="0">
            <a:spAutoFit/>
          </a:bodyPr>
          <a:lstStyle>
            <a:defPPr>
              <a:defRPr lang="es-ES"/>
            </a:defPPr>
            <a:lvl1pPr>
              <a:defRPr sz="2000">
                <a:solidFill>
                  <a:srgbClr val="01008B"/>
                </a:solidFill>
                <a:latin typeface="Bebas Neue Bold" panose="020B0606020202050201" pitchFamily="34" charset="0"/>
              </a:defRPr>
            </a:lvl1pPr>
          </a:lstStyle>
          <a:p>
            <a:pPr algn="just"/>
            <a:r>
              <a:rPr lang="es-ES" sz="1400" dirty="0">
                <a:latin typeface="Montserrat" pitchFamily="2" charset="0"/>
              </a:rPr>
              <a:t>El centro de estudios y opinión Ponle Freno - AXA ha realizado una encuesta entre los ciudadanos para conocer su percepción como peatones en relación con la seguridad vial en las ciudades españolas.</a:t>
            </a:r>
          </a:p>
          <a:p>
            <a:pPr algn="just"/>
            <a:endParaRPr lang="es-ES" sz="1400" dirty="0">
              <a:latin typeface="Montserrat" pitchFamily="2" charset="0"/>
            </a:endParaRPr>
          </a:p>
          <a:p>
            <a:pPr algn="just"/>
            <a:r>
              <a:rPr lang="es-ES" sz="1400" dirty="0">
                <a:latin typeface="Montserrat" pitchFamily="2" charset="0"/>
              </a:rPr>
              <a:t>Para este informe se han realizado 3.570 encuestas a individuos de más de 18 años que residen en ciudades de más de 100.000 habitantes, durante el mes de octubre de 2025 con un error muestral del ±1,64%. En Badalona se han realizado 220 encuestas con un error muestral del ±6,6%.</a:t>
            </a:r>
            <a:r>
              <a:rPr lang="es-ES" sz="1400" b="1" dirty="0">
                <a:latin typeface="Montserrat Black" panose="00000A00000000000000" pitchFamily="50" charset="0"/>
              </a:rPr>
              <a:t> </a:t>
            </a:r>
          </a:p>
          <a:p>
            <a:pPr algn="just"/>
            <a:r>
              <a:rPr lang="es-ES" sz="1400" dirty="0">
                <a:latin typeface="Montserrat" pitchFamily="2" charset="0"/>
              </a:rPr>
              <a:t>Panel Toluna.</a:t>
            </a:r>
          </a:p>
          <a:p>
            <a:pPr algn="just"/>
            <a:endParaRPr lang="es-ES" sz="1400" dirty="0">
              <a:latin typeface="Montserrat" pitchFamily="2" charset="0"/>
            </a:endParaRPr>
          </a:p>
          <a:p>
            <a:pPr algn="just"/>
            <a:r>
              <a:rPr lang="es-ES" sz="1400" dirty="0">
                <a:latin typeface="Montserrat" pitchFamily="2" charset="0"/>
              </a:rPr>
              <a:t>La encuesta analiza los resultados en su conjunto y también de forma individual en las 10 ciudades que configuran el circuito de carreras Ponle Freno (Badalona, Bilbao, Las Palmas de Gran Canaria, Madrid, Málaga, Palma de Mallorca, Santander, Valencia, Vigo y Zaragoza), además de la suma del resto de ciudades. </a:t>
            </a:r>
          </a:p>
          <a:p>
            <a:pPr algn="just"/>
            <a:endParaRPr lang="es-ES" sz="1400" dirty="0">
              <a:latin typeface="Montserrat" pitchFamily="2" charset="0"/>
            </a:endParaRPr>
          </a:p>
          <a:p>
            <a:pPr algn="just"/>
            <a:r>
              <a:rPr lang="es-ES" sz="1400" dirty="0">
                <a:latin typeface="Montserrat" pitchFamily="2" charset="0"/>
              </a:rPr>
              <a:t>Los resultados globales se presentaron con motivo del lanzamiento del Manifiesto Ponle Freno Peatones 2030 y este documento contine los de Badalona.</a:t>
            </a:r>
          </a:p>
          <a:p>
            <a:pPr algn="just"/>
            <a:endParaRPr lang="es-ES" sz="1400" dirty="0">
              <a:latin typeface="Montserrat" pitchFamily="2" charset="0"/>
            </a:endParaRPr>
          </a:p>
          <a:p>
            <a:pPr algn="just"/>
            <a:endParaRPr lang="es-ES" sz="1400" dirty="0">
              <a:latin typeface="Montserrat" pitchFamily="2" charset="0"/>
            </a:endParaRPr>
          </a:p>
        </p:txBody>
      </p:sp>
      <p:cxnSp>
        <p:nvCxnSpPr>
          <p:cNvPr id="4" name="Conector recto 3">
            <a:extLst>
              <a:ext uri="{FF2B5EF4-FFF2-40B4-BE49-F238E27FC236}">
                <a16:creationId xmlns:a16="http://schemas.microsoft.com/office/drawing/2014/main" id="{E21DB992-713E-B5B5-BF80-779CB0950E4C}"/>
              </a:ext>
            </a:extLst>
          </p:cNvPr>
          <p:cNvCxnSpPr/>
          <p:nvPr/>
        </p:nvCxnSpPr>
        <p:spPr>
          <a:xfrm>
            <a:off x="2015594"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04B12D01-B293-BCD1-D5F0-79851E0DDD8D}"/>
              </a:ext>
            </a:extLst>
          </p:cNvPr>
          <p:cNvSpPr txBox="1"/>
          <p:nvPr/>
        </p:nvSpPr>
        <p:spPr>
          <a:xfrm>
            <a:off x="171045" y="6457320"/>
            <a:ext cx="2264643" cy="246221"/>
          </a:xfrm>
          <a:prstGeom prst="rect">
            <a:avLst/>
          </a:prstGeom>
          <a:noFill/>
        </p:spPr>
        <p:txBody>
          <a:bodyPr wrap="square" rtlCol="0">
            <a:spAutoFit/>
          </a:bodyPr>
          <a:lstStyle/>
          <a:p>
            <a:r>
              <a:rPr lang="es-ES" sz="500" dirty="0">
                <a:solidFill>
                  <a:srgbClr val="01008B"/>
                </a:solidFill>
                <a:effectLst>
                  <a:outerShdw blurRad="38100" dist="38100" dir="2700000" algn="tl">
                    <a:srgbClr val="000000">
                      <a:alpha val="43137"/>
                    </a:srgbClr>
                  </a:outerShdw>
                </a:effectLst>
                <a:latin typeface="Montserrat Light" panose="00000400000000000000" pitchFamily="50" charset="0"/>
              </a:rPr>
              <a:t>Estudio de opinión de los peatones españoles.</a:t>
            </a:r>
          </a:p>
          <a:p>
            <a:r>
              <a:rPr lang="es-ES" sz="500" dirty="0">
                <a:solidFill>
                  <a:srgbClr val="01008B"/>
                </a:solidFill>
                <a:effectLst>
                  <a:outerShdw blurRad="38100" dist="38100" dir="2700000" algn="tl">
                    <a:srgbClr val="000000">
                      <a:alpha val="43137"/>
                    </a:srgbClr>
                  </a:outerShdw>
                </a:effectLst>
                <a:latin typeface="Montserrat Light" panose="00000400000000000000" pitchFamily="50" charset="0"/>
              </a:rPr>
              <a:t>Marzo 2026</a:t>
            </a:r>
          </a:p>
        </p:txBody>
      </p:sp>
    </p:spTree>
    <p:extLst>
      <p:ext uri="{BB962C8B-B14F-4D97-AF65-F5344CB8AC3E}">
        <p14:creationId xmlns:p14="http://schemas.microsoft.com/office/powerpoint/2010/main" val="57864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1F8"/>
        </a:solidFill>
        <a:effectLst/>
      </p:bgPr>
    </p:bg>
    <p:spTree>
      <p:nvGrpSpPr>
        <p:cNvPr id="1" name="">
          <a:extLst>
            <a:ext uri="{FF2B5EF4-FFF2-40B4-BE49-F238E27FC236}">
              <a16:creationId xmlns:a16="http://schemas.microsoft.com/office/drawing/2014/main" id="{9DC91D9A-70C3-302B-7DA1-14C832CEB80B}"/>
            </a:ext>
          </a:extLst>
        </p:cNvPr>
        <p:cNvGrpSpPr/>
        <p:nvPr/>
      </p:nvGrpSpPr>
      <p:grpSpPr>
        <a:xfrm>
          <a:off x="0" y="0"/>
          <a:ext cx="0" cy="0"/>
          <a:chOff x="0" y="0"/>
          <a:chExt cx="0" cy="0"/>
        </a:xfrm>
      </p:grpSpPr>
      <p:pic>
        <p:nvPicPr>
          <p:cNvPr id="6" name="Imagen 5" descr="Imagen que contiene camino, exterior, calle, montar a caballo&#10;&#10;El contenido generado por IA puede ser incorrecto.">
            <a:extLst>
              <a:ext uri="{FF2B5EF4-FFF2-40B4-BE49-F238E27FC236}">
                <a16:creationId xmlns:a16="http://schemas.microsoft.com/office/drawing/2014/main" id="{4D7E4D46-3A6B-4476-4B20-AFAA5673BCD4}"/>
              </a:ext>
            </a:extLst>
          </p:cNvPr>
          <p:cNvPicPr>
            <a:picLocks noChangeAspect="1"/>
          </p:cNvPicPr>
          <p:nvPr/>
        </p:nvPicPr>
        <p:blipFill>
          <a:blip r:embed="rId3">
            <a:extLst>
              <a:ext uri="{28A0092B-C50C-407E-A947-70E740481C1C}">
                <a14:useLocalDpi xmlns:a14="http://schemas.microsoft.com/office/drawing/2010/main" val="0"/>
              </a:ext>
            </a:extLst>
          </a:blip>
          <a:srcRect r="5253"/>
          <a:stretch>
            <a:fillRect/>
          </a:stretch>
        </p:blipFill>
        <p:spPr>
          <a:xfrm>
            <a:off x="2438403" y="6625"/>
            <a:ext cx="9753597" cy="6861872"/>
          </a:xfrm>
          <a:prstGeom prst="rect">
            <a:avLst/>
          </a:prstGeom>
        </p:spPr>
      </p:pic>
      <p:cxnSp>
        <p:nvCxnSpPr>
          <p:cNvPr id="7" name="Conector recto 6">
            <a:extLst>
              <a:ext uri="{FF2B5EF4-FFF2-40B4-BE49-F238E27FC236}">
                <a16:creationId xmlns:a16="http://schemas.microsoft.com/office/drawing/2014/main" id="{2361F1C7-B307-CC9E-15E4-395A76DFE724}"/>
              </a:ext>
            </a:extLst>
          </p:cNvPr>
          <p:cNvCxnSpPr/>
          <p:nvPr/>
        </p:nvCxnSpPr>
        <p:spPr>
          <a:xfrm>
            <a:off x="2542072"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FC598B02-321B-2F9A-AB70-03A6D84A5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707" y="131845"/>
            <a:ext cx="4590188" cy="2582483"/>
          </a:xfrm>
          <a:prstGeom prst="rect">
            <a:avLst/>
          </a:prstGeom>
        </p:spPr>
      </p:pic>
      <p:sp>
        <p:nvSpPr>
          <p:cNvPr id="4" name="Rectángulo 3">
            <a:extLst>
              <a:ext uri="{FF2B5EF4-FFF2-40B4-BE49-F238E27FC236}">
                <a16:creationId xmlns:a16="http://schemas.microsoft.com/office/drawing/2014/main" id="{215B55EE-EB43-3276-0566-D3CB672A8AC8}"/>
              </a:ext>
            </a:extLst>
          </p:cNvPr>
          <p:cNvSpPr/>
          <p:nvPr/>
        </p:nvSpPr>
        <p:spPr>
          <a:xfrm>
            <a:off x="5782780" y="4346865"/>
            <a:ext cx="7868877" cy="1006185"/>
          </a:xfrm>
          <a:prstGeom prst="rect">
            <a:avLst/>
          </a:prstGeom>
          <a:solidFill>
            <a:srgbClr val="F4F1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F77803C0-9019-E2C9-5899-F06D5CFC1DEE}"/>
              </a:ext>
            </a:extLst>
          </p:cNvPr>
          <p:cNvSpPr txBox="1"/>
          <p:nvPr/>
        </p:nvSpPr>
        <p:spPr>
          <a:xfrm>
            <a:off x="6056183" y="4557569"/>
            <a:ext cx="5503606" cy="584775"/>
          </a:xfrm>
          <a:prstGeom prst="rect">
            <a:avLst/>
          </a:prstGeom>
          <a:noFill/>
        </p:spPr>
        <p:txBody>
          <a:bodyPr wrap="square" rtlCol="0">
            <a:spAutoFit/>
          </a:bodyPr>
          <a:lstStyle/>
          <a:p>
            <a:pPr algn="r"/>
            <a:r>
              <a:rPr lang="es-ES" sz="3200" i="1" dirty="0">
                <a:solidFill>
                  <a:srgbClr val="01008B"/>
                </a:solidFill>
                <a:latin typeface="Montserrat Black" panose="00000A00000000000000" pitchFamily="50" charset="0"/>
              </a:rPr>
              <a:t>SITUACIÓN GENERAL</a:t>
            </a:r>
            <a:endParaRPr kumimoji="0" lang="es-ES" sz="2000" b="0" i="0" u="none" strike="noStrike" kern="1200" cap="none" spc="0" normalizeH="0" baseline="0" noProof="0" dirty="0">
              <a:ln>
                <a:noFill/>
              </a:ln>
              <a:solidFill>
                <a:srgbClr val="01008B"/>
              </a:solidFill>
              <a:effectLst/>
              <a:uLnTx/>
              <a:uFillTx/>
              <a:latin typeface="Montserrat Light" panose="00000400000000000000" pitchFamily="50" charset="0"/>
            </a:endParaRPr>
          </a:p>
        </p:txBody>
      </p:sp>
    </p:spTree>
    <p:extLst>
      <p:ext uri="{BB962C8B-B14F-4D97-AF65-F5344CB8AC3E}">
        <p14:creationId xmlns:p14="http://schemas.microsoft.com/office/powerpoint/2010/main" val="123309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1F8"/>
        </a:solidFill>
        <a:effectLst/>
      </p:bgPr>
    </p:bg>
    <p:spTree>
      <p:nvGrpSpPr>
        <p:cNvPr id="1" name="">
          <a:extLst>
            <a:ext uri="{FF2B5EF4-FFF2-40B4-BE49-F238E27FC236}">
              <a16:creationId xmlns:a16="http://schemas.microsoft.com/office/drawing/2014/main" id="{01D473DE-50E4-CB93-62C8-DEBCB9EC3069}"/>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C158B68B-4E74-878C-E70F-546646CC56D5}"/>
              </a:ext>
            </a:extLst>
          </p:cNvPr>
          <p:cNvSpPr/>
          <p:nvPr/>
        </p:nvSpPr>
        <p:spPr>
          <a:xfrm>
            <a:off x="2448388" y="5157789"/>
            <a:ext cx="11203269" cy="971550"/>
          </a:xfrm>
          <a:prstGeom prst="rect">
            <a:avLst/>
          </a:prstGeom>
          <a:solidFill>
            <a:srgbClr val="01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Imagen 4" descr="Imagen que contiene camino, exterior, calle, montar a caballo&#10;&#10;El contenido generado por IA puede ser incorrecto.">
            <a:extLst>
              <a:ext uri="{FF2B5EF4-FFF2-40B4-BE49-F238E27FC236}">
                <a16:creationId xmlns:a16="http://schemas.microsoft.com/office/drawing/2014/main" id="{53D76C19-1927-5BC5-90B1-B0A5C064C9E7}"/>
              </a:ext>
            </a:extLst>
          </p:cNvPr>
          <p:cNvPicPr>
            <a:picLocks noChangeAspect="1"/>
          </p:cNvPicPr>
          <p:nvPr/>
        </p:nvPicPr>
        <p:blipFill>
          <a:blip r:embed="rId2">
            <a:extLst>
              <a:ext uri="{28A0092B-C50C-407E-A947-70E740481C1C}">
                <a14:useLocalDpi xmlns:a14="http://schemas.microsoft.com/office/drawing/2010/main" val="0"/>
              </a:ext>
            </a:extLst>
          </a:blip>
          <a:srcRect l="13727" r="63662"/>
          <a:stretch>
            <a:fillRect/>
          </a:stretch>
        </p:blipFill>
        <p:spPr>
          <a:xfrm>
            <a:off x="-230861" y="-52527"/>
            <a:ext cx="2350606" cy="6929802"/>
          </a:xfrm>
          <a:prstGeom prst="rect">
            <a:avLst/>
          </a:prstGeom>
        </p:spPr>
      </p:pic>
      <p:sp>
        <p:nvSpPr>
          <p:cNvPr id="19" name="Rectángulo: esquinas redondeadas 18">
            <a:extLst>
              <a:ext uri="{FF2B5EF4-FFF2-40B4-BE49-F238E27FC236}">
                <a16:creationId xmlns:a16="http://schemas.microsoft.com/office/drawing/2014/main" id="{4F0DB054-318A-C418-10A1-BE1504CBEC01}"/>
              </a:ext>
            </a:extLst>
          </p:cNvPr>
          <p:cNvSpPr/>
          <p:nvPr/>
        </p:nvSpPr>
        <p:spPr>
          <a:xfrm>
            <a:off x="3860800" y="1781603"/>
            <a:ext cx="6315606" cy="2500018"/>
          </a:xfrm>
          <a:prstGeom prst="roundRect">
            <a:avLst/>
          </a:prstGeom>
          <a:noFill/>
          <a:ln>
            <a:solidFill>
              <a:srgbClr val="01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Imagen 14" descr="Una señal de alto&#10;&#10;Descripción generada automáticamente">
            <a:extLst>
              <a:ext uri="{FF2B5EF4-FFF2-40B4-BE49-F238E27FC236}">
                <a16:creationId xmlns:a16="http://schemas.microsoft.com/office/drawing/2014/main" id="{DBB2672E-7315-8D8F-B5FF-B5C29E214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7776" y="6293990"/>
            <a:ext cx="526714" cy="526714"/>
          </a:xfrm>
          <a:prstGeom prst="rect">
            <a:avLst/>
          </a:prstGeom>
        </p:spPr>
      </p:pic>
      <p:sp>
        <p:nvSpPr>
          <p:cNvPr id="9" name="CuadroTexto 8">
            <a:extLst>
              <a:ext uri="{FF2B5EF4-FFF2-40B4-BE49-F238E27FC236}">
                <a16:creationId xmlns:a16="http://schemas.microsoft.com/office/drawing/2014/main" id="{4C574C5D-CD1D-BA75-9F54-86AE637F3E2B}"/>
              </a:ext>
            </a:extLst>
          </p:cNvPr>
          <p:cNvSpPr txBox="1"/>
          <p:nvPr/>
        </p:nvSpPr>
        <p:spPr>
          <a:xfrm>
            <a:off x="2448388" y="583937"/>
            <a:ext cx="832610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¿Crees que la seguridad de los peatones en tu ciudad es mejor, igual o peor que hace unos años?</a:t>
            </a:r>
          </a:p>
        </p:txBody>
      </p:sp>
      <p:pic>
        <p:nvPicPr>
          <p:cNvPr id="27" name="Imagen 26">
            <a:extLst>
              <a:ext uri="{FF2B5EF4-FFF2-40B4-BE49-F238E27FC236}">
                <a16:creationId xmlns:a16="http://schemas.microsoft.com/office/drawing/2014/main" id="{ED7F770C-FCB4-3996-28A6-DC9A3F4DB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4490" y="6401052"/>
            <a:ext cx="1034056" cy="312591"/>
          </a:xfrm>
          <a:prstGeom prst="rect">
            <a:avLst/>
          </a:prstGeom>
        </p:spPr>
      </p:pic>
      <p:pic>
        <p:nvPicPr>
          <p:cNvPr id="45" name="Imagen 44">
            <a:extLst>
              <a:ext uri="{FF2B5EF4-FFF2-40B4-BE49-F238E27FC236}">
                <a16:creationId xmlns:a16="http://schemas.microsoft.com/office/drawing/2014/main" id="{64E5DBBD-EEF6-8DB7-BB92-AD629A565C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4490" y="152528"/>
            <a:ext cx="1587379" cy="893074"/>
          </a:xfrm>
          <a:prstGeom prst="rect">
            <a:avLst/>
          </a:prstGeom>
        </p:spPr>
      </p:pic>
      <p:cxnSp>
        <p:nvCxnSpPr>
          <p:cNvPr id="4" name="Conector recto 3">
            <a:extLst>
              <a:ext uri="{FF2B5EF4-FFF2-40B4-BE49-F238E27FC236}">
                <a16:creationId xmlns:a16="http://schemas.microsoft.com/office/drawing/2014/main" id="{A28C59AC-21BC-4E78-2542-296787A934F2}"/>
              </a:ext>
            </a:extLst>
          </p:cNvPr>
          <p:cNvCxnSpPr/>
          <p:nvPr/>
        </p:nvCxnSpPr>
        <p:spPr>
          <a:xfrm>
            <a:off x="2015594"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ADF837A8-07A7-4272-2921-578F9C5778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4469" y="1898934"/>
            <a:ext cx="1386205" cy="13862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0009A26B-AF18-3E22-C92E-9F1989E6E1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0703" y="1898934"/>
            <a:ext cx="1386205" cy="13862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886C4B26-8B00-F107-98E2-032775F5A3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8371105" y="1898934"/>
            <a:ext cx="1386205" cy="1386205"/>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EB208C17-C4B3-06F5-D286-9FEDECF79B3A}"/>
              </a:ext>
            </a:extLst>
          </p:cNvPr>
          <p:cNvSpPr txBox="1"/>
          <p:nvPr/>
        </p:nvSpPr>
        <p:spPr>
          <a:xfrm>
            <a:off x="4262050" y="3507553"/>
            <a:ext cx="150485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26,4</a:t>
            </a:r>
            <a:r>
              <a:rPr kumimoji="0" lang="es-ES" sz="18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a:t>
            </a:r>
            <a:endParaRPr kumimoji="0" lang="es-ES" sz="1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endParaRPr>
          </a:p>
        </p:txBody>
      </p:sp>
      <p:sp>
        <p:nvSpPr>
          <p:cNvPr id="14" name="CuadroTexto 13">
            <a:extLst>
              <a:ext uri="{FF2B5EF4-FFF2-40B4-BE49-F238E27FC236}">
                <a16:creationId xmlns:a16="http://schemas.microsoft.com/office/drawing/2014/main" id="{5DA1920D-D4EA-2D98-1901-264E1B60A390}"/>
              </a:ext>
            </a:extLst>
          </p:cNvPr>
          <p:cNvSpPr txBox="1"/>
          <p:nvPr/>
        </p:nvSpPr>
        <p:spPr>
          <a:xfrm>
            <a:off x="4539493" y="3165335"/>
            <a:ext cx="1068625"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w="3175">
                  <a:solidFill>
                    <a:srgbClr val="01008B"/>
                  </a:solidFill>
                </a:ln>
                <a:noFill/>
                <a:effectLst/>
                <a:uLnTx/>
                <a:uFillTx/>
                <a:latin typeface="Montserrat" pitchFamily="2" charset="0"/>
                <a:ea typeface="+mn-ea"/>
                <a:cs typeface="+mn-cs"/>
              </a:rPr>
              <a:t>MEJOR</a:t>
            </a:r>
          </a:p>
        </p:txBody>
      </p:sp>
      <p:sp>
        <p:nvSpPr>
          <p:cNvPr id="17" name="CuadroTexto 16">
            <a:extLst>
              <a:ext uri="{FF2B5EF4-FFF2-40B4-BE49-F238E27FC236}">
                <a16:creationId xmlns:a16="http://schemas.microsoft.com/office/drawing/2014/main" id="{A4922142-4856-3194-C52F-607627ECD6DB}"/>
              </a:ext>
            </a:extLst>
          </p:cNvPr>
          <p:cNvSpPr txBox="1"/>
          <p:nvPr/>
        </p:nvSpPr>
        <p:spPr>
          <a:xfrm>
            <a:off x="6463259" y="3165335"/>
            <a:ext cx="1068625"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w="3175">
                  <a:solidFill>
                    <a:srgbClr val="01008B"/>
                  </a:solidFill>
                </a:ln>
                <a:noFill/>
                <a:effectLst/>
                <a:uLnTx/>
                <a:uFillTx/>
                <a:latin typeface="Montserrat" pitchFamily="2" charset="0"/>
                <a:ea typeface="+mn-ea"/>
                <a:cs typeface="+mn-cs"/>
              </a:rPr>
              <a:t>IGUAL</a:t>
            </a:r>
          </a:p>
        </p:txBody>
      </p:sp>
      <p:sp>
        <p:nvSpPr>
          <p:cNvPr id="18" name="CuadroTexto 17">
            <a:extLst>
              <a:ext uri="{FF2B5EF4-FFF2-40B4-BE49-F238E27FC236}">
                <a16:creationId xmlns:a16="http://schemas.microsoft.com/office/drawing/2014/main" id="{C2072467-AA52-91E4-5ACE-7726EF8CE024}"/>
              </a:ext>
            </a:extLst>
          </p:cNvPr>
          <p:cNvSpPr txBox="1"/>
          <p:nvPr/>
        </p:nvSpPr>
        <p:spPr>
          <a:xfrm>
            <a:off x="8529895" y="3165335"/>
            <a:ext cx="1068625"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w="3175">
                  <a:solidFill>
                    <a:srgbClr val="01008B"/>
                  </a:solidFill>
                </a:ln>
                <a:noFill/>
                <a:effectLst/>
                <a:uLnTx/>
                <a:uFillTx/>
                <a:latin typeface="Montserrat" pitchFamily="2" charset="0"/>
                <a:ea typeface="+mn-ea"/>
                <a:cs typeface="+mn-cs"/>
              </a:rPr>
              <a:t>PEOR</a:t>
            </a:r>
          </a:p>
        </p:txBody>
      </p:sp>
      <p:sp>
        <p:nvSpPr>
          <p:cNvPr id="21" name="CuadroTexto 20">
            <a:extLst>
              <a:ext uri="{FF2B5EF4-FFF2-40B4-BE49-F238E27FC236}">
                <a16:creationId xmlns:a16="http://schemas.microsoft.com/office/drawing/2014/main" id="{819BC00F-36F5-F7EF-0FF8-8E2FEF631F90}"/>
              </a:ext>
            </a:extLst>
          </p:cNvPr>
          <p:cNvSpPr txBox="1"/>
          <p:nvPr/>
        </p:nvSpPr>
        <p:spPr>
          <a:xfrm>
            <a:off x="6197343" y="3507553"/>
            <a:ext cx="160045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39,1</a:t>
            </a:r>
            <a:r>
              <a:rPr kumimoji="0" lang="es-ES" sz="18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a:t>
            </a:r>
            <a:endParaRPr kumimoji="0" lang="es-ES" sz="1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endParaRPr>
          </a:p>
        </p:txBody>
      </p:sp>
      <p:sp>
        <p:nvSpPr>
          <p:cNvPr id="22" name="CuadroTexto 21">
            <a:extLst>
              <a:ext uri="{FF2B5EF4-FFF2-40B4-BE49-F238E27FC236}">
                <a16:creationId xmlns:a16="http://schemas.microsoft.com/office/drawing/2014/main" id="{2B388531-9FC0-FB7F-3393-FD8C24B54375}"/>
              </a:ext>
            </a:extLst>
          </p:cNvPr>
          <p:cNvSpPr txBox="1"/>
          <p:nvPr/>
        </p:nvSpPr>
        <p:spPr>
          <a:xfrm>
            <a:off x="8317542" y="3507553"/>
            <a:ext cx="14933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34,5</a:t>
            </a:r>
            <a:r>
              <a:rPr kumimoji="0" lang="es-ES" sz="18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a:t>
            </a:r>
            <a:endParaRPr kumimoji="0" lang="es-ES" sz="1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endParaRPr>
          </a:p>
        </p:txBody>
      </p:sp>
      <p:sp>
        <p:nvSpPr>
          <p:cNvPr id="23" name="CuadroTexto 22">
            <a:extLst>
              <a:ext uri="{FF2B5EF4-FFF2-40B4-BE49-F238E27FC236}">
                <a16:creationId xmlns:a16="http://schemas.microsoft.com/office/drawing/2014/main" id="{D0A8A2E2-514B-7F30-E9A1-81CC72C1DA37}"/>
              </a:ext>
            </a:extLst>
          </p:cNvPr>
          <p:cNvSpPr txBox="1"/>
          <p:nvPr/>
        </p:nvSpPr>
        <p:spPr>
          <a:xfrm>
            <a:off x="2748926" y="5362142"/>
            <a:ext cx="9277974" cy="585545"/>
          </a:xfrm>
          <a:prstGeom prst="rect">
            <a:avLst/>
          </a:prstGeom>
          <a:noFill/>
        </p:spPr>
        <p:txBody>
          <a:bodyPr wrap="square" rtlCol="0">
            <a:spAutoFit/>
          </a:bodyPr>
          <a:lstStyle>
            <a:defPPr>
              <a:defRPr lang="es-ES"/>
            </a:defPPr>
            <a:lvl1pPr>
              <a:defRPr sz="2000">
                <a:solidFill>
                  <a:srgbClr val="01008B"/>
                </a:solidFill>
                <a:latin typeface="Bebas Neue Bold" panose="020B0606020202050201" pitchFamily="34" charset="0"/>
              </a:defRPr>
            </a:lvl1p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FFFFFF"/>
                </a:solidFill>
                <a:effectLst/>
                <a:uLnTx/>
                <a:uFillTx/>
                <a:latin typeface="Montserrat Light" panose="00000400000000000000" pitchFamily="50" charset="0"/>
                <a:ea typeface="+mn-ea"/>
                <a:cs typeface="+mn-cs"/>
              </a:rPr>
              <a:t>El 65% de los badaloneses cree que la seguridad en su ciudad para los peatones es mejor o igual a la de hace unos años. </a:t>
            </a:r>
          </a:p>
        </p:txBody>
      </p:sp>
      <p:sp>
        <p:nvSpPr>
          <p:cNvPr id="6" name="CuadroTexto 5">
            <a:extLst>
              <a:ext uri="{FF2B5EF4-FFF2-40B4-BE49-F238E27FC236}">
                <a16:creationId xmlns:a16="http://schemas.microsoft.com/office/drawing/2014/main" id="{D5FA67F0-18DF-62E2-1F8E-266CDB100851}"/>
              </a:ext>
            </a:extLst>
          </p:cNvPr>
          <p:cNvSpPr txBox="1"/>
          <p:nvPr/>
        </p:nvSpPr>
        <p:spPr>
          <a:xfrm>
            <a:off x="171045" y="6457320"/>
            <a:ext cx="22646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Estudio de opinión de los peatones españoles.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Badalona. Marzo 2026</a:t>
            </a:r>
          </a:p>
        </p:txBody>
      </p:sp>
    </p:spTree>
    <p:extLst>
      <p:ext uri="{BB962C8B-B14F-4D97-AF65-F5344CB8AC3E}">
        <p14:creationId xmlns:p14="http://schemas.microsoft.com/office/powerpoint/2010/main" val="1797734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1F8"/>
        </a:solidFill>
        <a:effectLst/>
      </p:bgPr>
    </p:bg>
    <p:spTree>
      <p:nvGrpSpPr>
        <p:cNvPr id="1" name="">
          <a:extLst>
            <a:ext uri="{FF2B5EF4-FFF2-40B4-BE49-F238E27FC236}">
              <a16:creationId xmlns:a16="http://schemas.microsoft.com/office/drawing/2014/main" id="{C765A651-B064-F50E-51D5-3C7C80A0A100}"/>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7FAB6219-B050-CF0B-1FFC-00144BD215ED}"/>
              </a:ext>
            </a:extLst>
          </p:cNvPr>
          <p:cNvSpPr/>
          <p:nvPr/>
        </p:nvSpPr>
        <p:spPr>
          <a:xfrm>
            <a:off x="2448388" y="5157789"/>
            <a:ext cx="11203269" cy="971550"/>
          </a:xfrm>
          <a:prstGeom prst="rect">
            <a:avLst/>
          </a:prstGeom>
          <a:solidFill>
            <a:srgbClr val="01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 name="Imagen 1" descr="Imagen que contiene camino, exterior, calle, montar a caballo&#10;&#10;El contenido generado por IA puede ser incorrecto.">
            <a:extLst>
              <a:ext uri="{FF2B5EF4-FFF2-40B4-BE49-F238E27FC236}">
                <a16:creationId xmlns:a16="http://schemas.microsoft.com/office/drawing/2014/main" id="{F6E18866-164A-A0AE-3F6E-AEBAF2ABB52F}"/>
              </a:ext>
            </a:extLst>
          </p:cNvPr>
          <p:cNvPicPr>
            <a:picLocks noChangeAspect="1"/>
          </p:cNvPicPr>
          <p:nvPr/>
        </p:nvPicPr>
        <p:blipFill>
          <a:blip r:embed="rId2">
            <a:extLst>
              <a:ext uri="{28A0092B-C50C-407E-A947-70E740481C1C}">
                <a14:useLocalDpi xmlns:a14="http://schemas.microsoft.com/office/drawing/2010/main" val="0"/>
              </a:ext>
            </a:extLst>
          </a:blip>
          <a:srcRect l="13727" r="63662"/>
          <a:stretch>
            <a:fillRect/>
          </a:stretch>
        </p:blipFill>
        <p:spPr>
          <a:xfrm>
            <a:off x="-230861" y="-52527"/>
            <a:ext cx="2350606" cy="6929802"/>
          </a:xfrm>
          <a:prstGeom prst="rect">
            <a:avLst/>
          </a:prstGeom>
        </p:spPr>
      </p:pic>
      <p:sp>
        <p:nvSpPr>
          <p:cNvPr id="19" name="Rectángulo: esquinas redondeadas 18">
            <a:extLst>
              <a:ext uri="{FF2B5EF4-FFF2-40B4-BE49-F238E27FC236}">
                <a16:creationId xmlns:a16="http://schemas.microsoft.com/office/drawing/2014/main" id="{DEAD497C-3849-A050-CF51-E6AFDCE6C7C0}"/>
              </a:ext>
            </a:extLst>
          </p:cNvPr>
          <p:cNvSpPr/>
          <p:nvPr/>
        </p:nvSpPr>
        <p:spPr>
          <a:xfrm>
            <a:off x="3860800" y="1781603"/>
            <a:ext cx="6315606" cy="2500018"/>
          </a:xfrm>
          <a:prstGeom prst="roundRect">
            <a:avLst/>
          </a:prstGeom>
          <a:noFill/>
          <a:ln>
            <a:solidFill>
              <a:srgbClr val="01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Imagen 14" descr="Una señal de alto&#10;&#10;Descripción generada automáticamente">
            <a:extLst>
              <a:ext uri="{FF2B5EF4-FFF2-40B4-BE49-F238E27FC236}">
                <a16:creationId xmlns:a16="http://schemas.microsoft.com/office/drawing/2014/main" id="{7D0253D8-960D-1D9C-A8E4-C326BD6C8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7776" y="6293990"/>
            <a:ext cx="526714" cy="526714"/>
          </a:xfrm>
          <a:prstGeom prst="rect">
            <a:avLst/>
          </a:prstGeom>
        </p:spPr>
      </p:pic>
      <p:sp>
        <p:nvSpPr>
          <p:cNvPr id="9" name="CuadroTexto 8">
            <a:extLst>
              <a:ext uri="{FF2B5EF4-FFF2-40B4-BE49-F238E27FC236}">
                <a16:creationId xmlns:a16="http://schemas.microsoft.com/office/drawing/2014/main" id="{55CB56AE-B4D2-B447-4722-39DAE97B1343}"/>
              </a:ext>
            </a:extLst>
          </p:cNvPr>
          <p:cNvSpPr txBox="1"/>
          <p:nvPr/>
        </p:nvSpPr>
        <p:spPr>
          <a:xfrm>
            <a:off x="2448388" y="583937"/>
            <a:ext cx="772801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¿Crees que El límite de velocidad a 30 km/h ha mejorado la seguridad como peatón?</a:t>
            </a:r>
          </a:p>
        </p:txBody>
      </p:sp>
      <p:pic>
        <p:nvPicPr>
          <p:cNvPr id="27" name="Imagen 26">
            <a:extLst>
              <a:ext uri="{FF2B5EF4-FFF2-40B4-BE49-F238E27FC236}">
                <a16:creationId xmlns:a16="http://schemas.microsoft.com/office/drawing/2014/main" id="{26C36033-61A4-0829-DBFB-D894961D7A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4490" y="6401052"/>
            <a:ext cx="1034056" cy="312591"/>
          </a:xfrm>
          <a:prstGeom prst="rect">
            <a:avLst/>
          </a:prstGeom>
        </p:spPr>
      </p:pic>
      <p:pic>
        <p:nvPicPr>
          <p:cNvPr id="45" name="Imagen 44">
            <a:extLst>
              <a:ext uri="{FF2B5EF4-FFF2-40B4-BE49-F238E27FC236}">
                <a16:creationId xmlns:a16="http://schemas.microsoft.com/office/drawing/2014/main" id="{3957361C-D977-C0EA-302A-51FCDD1D8A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4490" y="152528"/>
            <a:ext cx="1587379" cy="893074"/>
          </a:xfrm>
          <a:prstGeom prst="rect">
            <a:avLst/>
          </a:prstGeom>
        </p:spPr>
      </p:pic>
      <p:cxnSp>
        <p:nvCxnSpPr>
          <p:cNvPr id="4" name="Conector recto 3">
            <a:extLst>
              <a:ext uri="{FF2B5EF4-FFF2-40B4-BE49-F238E27FC236}">
                <a16:creationId xmlns:a16="http://schemas.microsoft.com/office/drawing/2014/main" id="{3755F3C1-E6A7-6D27-7053-CEF3831E7C93}"/>
              </a:ext>
            </a:extLst>
          </p:cNvPr>
          <p:cNvCxnSpPr/>
          <p:nvPr/>
        </p:nvCxnSpPr>
        <p:spPr>
          <a:xfrm>
            <a:off x="2015594"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EC27FA5E-8E81-107F-CC1F-626FBE4A30AE}"/>
              </a:ext>
            </a:extLst>
          </p:cNvPr>
          <p:cNvSpPr txBox="1"/>
          <p:nvPr/>
        </p:nvSpPr>
        <p:spPr>
          <a:xfrm>
            <a:off x="4178809" y="3507553"/>
            <a:ext cx="15473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63,6</a:t>
            </a:r>
            <a:r>
              <a:rPr kumimoji="0" lang="es-ES" sz="18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a:t>
            </a:r>
            <a:endParaRPr kumimoji="0" lang="es-ES" sz="1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endParaRPr>
          </a:p>
        </p:txBody>
      </p:sp>
      <p:sp>
        <p:nvSpPr>
          <p:cNvPr id="21" name="CuadroTexto 20">
            <a:extLst>
              <a:ext uri="{FF2B5EF4-FFF2-40B4-BE49-F238E27FC236}">
                <a16:creationId xmlns:a16="http://schemas.microsoft.com/office/drawing/2014/main" id="{13423E2B-3F88-2F3C-345F-30D21839FF57}"/>
              </a:ext>
            </a:extLst>
          </p:cNvPr>
          <p:cNvSpPr txBox="1"/>
          <p:nvPr/>
        </p:nvSpPr>
        <p:spPr>
          <a:xfrm>
            <a:off x="6229358" y="3507553"/>
            <a:ext cx="147239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12,3</a:t>
            </a:r>
            <a:r>
              <a:rPr kumimoji="0" lang="es-ES" sz="18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a:t>
            </a:r>
            <a:endParaRPr kumimoji="0" lang="es-ES" sz="1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endParaRPr>
          </a:p>
        </p:txBody>
      </p:sp>
      <p:sp>
        <p:nvSpPr>
          <p:cNvPr id="22" name="CuadroTexto 21">
            <a:extLst>
              <a:ext uri="{FF2B5EF4-FFF2-40B4-BE49-F238E27FC236}">
                <a16:creationId xmlns:a16="http://schemas.microsoft.com/office/drawing/2014/main" id="{1BCBEFD2-BFA0-DD63-8052-702E341FFE9D}"/>
              </a:ext>
            </a:extLst>
          </p:cNvPr>
          <p:cNvSpPr txBox="1"/>
          <p:nvPr/>
        </p:nvSpPr>
        <p:spPr>
          <a:xfrm>
            <a:off x="8334132" y="3507553"/>
            <a:ext cx="146015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24,1</a:t>
            </a:r>
            <a:r>
              <a:rPr kumimoji="0" lang="es-ES" sz="18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a:t>
            </a:r>
            <a:endParaRPr kumimoji="0" lang="es-ES" sz="1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endParaRPr>
          </a:p>
        </p:txBody>
      </p:sp>
      <p:sp>
        <p:nvSpPr>
          <p:cNvPr id="23" name="CuadroTexto 22">
            <a:extLst>
              <a:ext uri="{FF2B5EF4-FFF2-40B4-BE49-F238E27FC236}">
                <a16:creationId xmlns:a16="http://schemas.microsoft.com/office/drawing/2014/main" id="{6EEEECAF-9DA8-5CBA-1990-54D74E9A61B5}"/>
              </a:ext>
            </a:extLst>
          </p:cNvPr>
          <p:cNvSpPr txBox="1"/>
          <p:nvPr/>
        </p:nvSpPr>
        <p:spPr>
          <a:xfrm>
            <a:off x="2748926" y="5219056"/>
            <a:ext cx="9277974" cy="865365"/>
          </a:xfrm>
          <a:prstGeom prst="rect">
            <a:avLst/>
          </a:prstGeom>
          <a:noFill/>
        </p:spPr>
        <p:txBody>
          <a:bodyPr wrap="square" rtlCol="0">
            <a:spAutoFit/>
          </a:bodyPr>
          <a:lstStyle>
            <a:defPPr>
              <a:defRPr lang="es-ES"/>
            </a:defPPr>
            <a:lvl1pPr>
              <a:defRPr sz="2000">
                <a:solidFill>
                  <a:srgbClr val="01008B"/>
                </a:solidFill>
                <a:latin typeface="Bebas Neue Bold" panose="020B0606020202050201" pitchFamily="34" charset="0"/>
              </a:defRPr>
            </a:lvl1p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FFFFFF"/>
                </a:solidFill>
                <a:effectLst/>
                <a:uLnTx/>
                <a:uFillTx/>
                <a:latin typeface="Montserrat Light" panose="00000400000000000000" pitchFamily="50" charset="0"/>
                <a:ea typeface="+mn-ea"/>
                <a:cs typeface="+mn-cs"/>
              </a:rPr>
              <a:t>Más del 60% cree que el límite de 30 km/h en ciudad ha mejorado la seguridad de los peatones. </a:t>
            </a:r>
          </a:p>
          <a:p>
            <a:pPr marL="0" marR="0" lvl="0" indent="0" algn="l" defTabSz="914400" rtl="0" eaLnBrk="1" fontAlgn="auto" latinLnBrk="0" hangingPunct="1">
              <a:lnSpc>
                <a:spcPts val="2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FFFFFF"/>
                </a:solidFill>
                <a:effectLst/>
                <a:uLnTx/>
                <a:uFillTx/>
                <a:latin typeface="Montserrat Light" panose="00000400000000000000" pitchFamily="50" charset="0"/>
                <a:ea typeface="+mn-ea"/>
                <a:cs typeface="+mn-cs"/>
              </a:rPr>
              <a:t>1 de cada 4 dice que no lo ha hecho porque no se respeta, mientras que el 12% considera que su incidencia en la seguridad ha sido muy poca.</a:t>
            </a:r>
          </a:p>
        </p:txBody>
      </p:sp>
      <p:pic>
        <p:nvPicPr>
          <p:cNvPr id="5126" name="Picture 6">
            <a:extLst>
              <a:ext uri="{FF2B5EF4-FFF2-40B4-BE49-F238E27FC236}">
                <a16:creationId xmlns:a16="http://schemas.microsoft.com/office/drawing/2014/main" id="{38CCBC4D-D89C-68CC-DD7A-3F249CBB4E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2463" y="1996442"/>
            <a:ext cx="1006186" cy="100618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83222E82-36AB-F881-D85D-CAEBBF1E36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1114" y="1935737"/>
            <a:ext cx="1006186" cy="100618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499A7B8A-0AF6-AFC6-D3E6-482D503288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004" y="1981709"/>
            <a:ext cx="1006186" cy="1006186"/>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1348AFCC-3B21-0D0C-B880-3455386BC57D}"/>
              </a:ext>
            </a:extLst>
          </p:cNvPr>
          <p:cNvSpPr txBox="1"/>
          <p:nvPr/>
        </p:nvSpPr>
        <p:spPr>
          <a:xfrm>
            <a:off x="4378682" y="3165335"/>
            <a:ext cx="1308831"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w="3175">
                  <a:solidFill>
                    <a:srgbClr val="01008B"/>
                  </a:solidFill>
                </a:ln>
                <a:noFill/>
                <a:effectLst/>
                <a:uLnTx/>
                <a:uFillTx/>
                <a:latin typeface="Montserrat" pitchFamily="2" charset="0"/>
                <a:ea typeface="+mn-ea"/>
                <a:cs typeface="+mn-cs"/>
              </a:rPr>
              <a:t>SI, MUCHO</a:t>
            </a:r>
          </a:p>
        </p:txBody>
      </p:sp>
      <p:sp>
        <p:nvSpPr>
          <p:cNvPr id="11" name="CuadroTexto 10">
            <a:extLst>
              <a:ext uri="{FF2B5EF4-FFF2-40B4-BE49-F238E27FC236}">
                <a16:creationId xmlns:a16="http://schemas.microsoft.com/office/drawing/2014/main" id="{2B4CBEB6-9036-F7A3-7E51-95457E7F244D}"/>
              </a:ext>
            </a:extLst>
          </p:cNvPr>
          <p:cNvSpPr txBox="1"/>
          <p:nvPr/>
        </p:nvSpPr>
        <p:spPr>
          <a:xfrm>
            <a:off x="6229358" y="3165335"/>
            <a:ext cx="1472396"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w="3175">
                  <a:solidFill>
                    <a:srgbClr val="01008B"/>
                  </a:solidFill>
                </a:ln>
                <a:noFill/>
                <a:effectLst/>
                <a:uLnTx/>
                <a:uFillTx/>
                <a:latin typeface="Montserrat" pitchFamily="2" charset="0"/>
                <a:ea typeface="+mn-ea"/>
                <a:cs typeface="+mn-cs"/>
              </a:rPr>
              <a:t>MUY POCO</a:t>
            </a:r>
          </a:p>
        </p:txBody>
      </p:sp>
      <p:sp>
        <p:nvSpPr>
          <p:cNvPr id="20" name="CuadroTexto 19">
            <a:extLst>
              <a:ext uri="{FF2B5EF4-FFF2-40B4-BE49-F238E27FC236}">
                <a16:creationId xmlns:a16="http://schemas.microsoft.com/office/drawing/2014/main" id="{3157AA11-7612-2DA6-9165-073725354A64}"/>
              </a:ext>
            </a:extLst>
          </p:cNvPr>
          <p:cNvSpPr txBox="1"/>
          <p:nvPr/>
        </p:nvSpPr>
        <p:spPr>
          <a:xfrm>
            <a:off x="8115566" y="3165335"/>
            <a:ext cx="1897282" cy="338554"/>
          </a:xfrm>
          <a:prstGeom prst="rect">
            <a:avLst/>
          </a:prstGeom>
          <a:noFill/>
        </p:spPr>
        <p:txBody>
          <a:bodyPr wrap="square" rtlCol="0">
            <a:spAutoFit/>
          </a:bodyPr>
          <a:lstStyle>
            <a:defPPr>
              <a:defRPr lang="es-ES"/>
            </a:defPPr>
            <a:lvl1pPr algn="ctr">
              <a:defRPr sz="1600">
                <a:ln w="3175">
                  <a:solidFill>
                    <a:srgbClr val="01008B"/>
                  </a:solidFill>
                </a:ln>
                <a:noFill/>
                <a:latin typeface="Montserrat"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w="3175">
                  <a:solidFill>
                    <a:srgbClr val="01008B"/>
                  </a:solidFill>
                </a:ln>
                <a:noFill/>
                <a:effectLst/>
                <a:uLnTx/>
                <a:uFillTx/>
                <a:latin typeface="Montserrat" pitchFamily="2" charset="0"/>
                <a:ea typeface="+mn-ea"/>
                <a:cs typeface="+mn-cs"/>
              </a:rPr>
              <a:t>NO SE RESPETA</a:t>
            </a:r>
          </a:p>
        </p:txBody>
      </p:sp>
      <p:sp>
        <p:nvSpPr>
          <p:cNvPr id="3" name="CuadroTexto 2">
            <a:extLst>
              <a:ext uri="{FF2B5EF4-FFF2-40B4-BE49-F238E27FC236}">
                <a16:creationId xmlns:a16="http://schemas.microsoft.com/office/drawing/2014/main" id="{104B5072-A3DA-7841-F533-AE0E96069821}"/>
              </a:ext>
            </a:extLst>
          </p:cNvPr>
          <p:cNvSpPr txBox="1"/>
          <p:nvPr/>
        </p:nvSpPr>
        <p:spPr>
          <a:xfrm>
            <a:off x="171045" y="6457320"/>
            <a:ext cx="22646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Estudio de opinión de los peatones españoles.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Badalona. Marzo 2026</a:t>
            </a:r>
          </a:p>
        </p:txBody>
      </p:sp>
    </p:spTree>
    <p:extLst>
      <p:ext uri="{BB962C8B-B14F-4D97-AF65-F5344CB8AC3E}">
        <p14:creationId xmlns:p14="http://schemas.microsoft.com/office/powerpoint/2010/main" val="585186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1F8"/>
        </a:solidFill>
        <a:effectLst/>
      </p:bgPr>
    </p:bg>
    <p:spTree>
      <p:nvGrpSpPr>
        <p:cNvPr id="1" name="">
          <a:extLst>
            <a:ext uri="{FF2B5EF4-FFF2-40B4-BE49-F238E27FC236}">
              <a16:creationId xmlns:a16="http://schemas.microsoft.com/office/drawing/2014/main" id="{D2A6F8C2-C900-0F71-BF59-EE2E6B90A14F}"/>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F21A3F22-85E2-A201-FE75-18C111DB797A}"/>
              </a:ext>
            </a:extLst>
          </p:cNvPr>
          <p:cNvSpPr/>
          <p:nvPr/>
        </p:nvSpPr>
        <p:spPr>
          <a:xfrm>
            <a:off x="2448388" y="5157789"/>
            <a:ext cx="11203269" cy="971550"/>
          </a:xfrm>
          <a:prstGeom prst="rect">
            <a:avLst/>
          </a:prstGeom>
          <a:solidFill>
            <a:srgbClr val="01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 name="Imagen 1" descr="Imagen que contiene camino, exterior, calle, montar a caballo&#10;&#10;El contenido generado por IA puede ser incorrecto.">
            <a:extLst>
              <a:ext uri="{FF2B5EF4-FFF2-40B4-BE49-F238E27FC236}">
                <a16:creationId xmlns:a16="http://schemas.microsoft.com/office/drawing/2014/main" id="{82A9F18A-8CD6-56DC-2A6E-AE9CFDE20489}"/>
              </a:ext>
            </a:extLst>
          </p:cNvPr>
          <p:cNvPicPr>
            <a:picLocks noChangeAspect="1"/>
          </p:cNvPicPr>
          <p:nvPr/>
        </p:nvPicPr>
        <p:blipFill>
          <a:blip r:embed="rId3">
            <a:extLst>
              <a:ext uri="{28A0092B-C50C-407E-A947-70E740481C1C}">
                <a14:useLocalDpi xmlns:a14="http://schemas.microsoft.com/office/drawing/2010/main" val="0"/>
              </a:ext>
            </a:extLst>
          </a:blip>
          <a:srcRect l="13727" r="63662"/>
          <a:stretch>
            <a:fillRect/>
          </a:stretch>
        </p:blipFill>
        <p:spPr>
          <a:xfrm>
            <a:off x="-230861" y="-52527"/>
            <a:ext cx="2350606" cy="6929802"/>
          </a:xfrm>
          <a:prstGeom prst="rect">
            <a:avLst/>
          </a:prstGeom>
        </p:spPr>
      </p:pic>
      <p:sp>
        <p:nvSpPr>
          <p:cNvPr id="19" name="Rectángulo: esquinas redondeadas 18">
            <a:extLst>
              <a:ext uri="{FF2B5EF4-FFF2-40B4-BE49-F238E27FC236}">
                <a16:creationId xmlns:a16="http://schemas.microsoft.com/office/drawing/2014/main" id="{EDD5FF6E-E245-5AEF-6FEA-652964363558}"/>
              </a:ext>
            </a:extLst>
          </p:cNvPr>
          <p:cNvSpPr/>
          <p:nvPr/>
        </p:nvSpPr>
        <p:spPr>
          <a:xfrm>
            <a:off x="2921000" y="1781603"/>
            <a:ext cx="3840954" cy="2805831"/>
          </a:xfrm>
          <a:prstGeom prst="roundRect">
            <a:avLst/>
          </a:prstGeom>
          <a:noFill/>
          <a:ln>
            <a:solidFill>
              <a:srgbClr val="01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Imagen 14" descr="Una señal de alto&#10;&#10;Descripción generada automáticamente">
            <a:extLst>
              <a:ext uri="{FF2B5EF4-FFF2-40B4-BE49-F238E27FC236}">
                <a16:creationId xmlns:a16="http://schemas.microsoft.com/office/drawing/2014/main" id="{6908E20B-36D3-CF15-61C2-B72B20DD1C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7776" y="6293990"/>
            <a:ext cx="526714" cy="526714"/>
          </a:xfrm>
          <a:prstGeom prst="rect">
            <a:avLst/>
          </a:prstGeom>
        </p:spPr>
      </p:pic>
      <p:sp>
        <p:nvSpPr>
          <p:cNvPr id="9" name="CuadroTexto 8">
            <a:extLst>
              <a:ext uri="{FF2B5EF4-FFF2-40B4-BE49-F238E27FC236}">
                <a16:creationId xmlns:a16="http://schemas.microsoft.com/office/drawing/2014/main" id="{217CE829-F6DF-1D38-98DD-6603E116B862}"/>
              </a:ext>
            </a:extLst>
          </p:cNvPr>
          <p:cNvSpPr txBox="1"/>
          <p:nvPr/>
        </p:nvSpPr>
        <p:spPr>
          <a:xfrm>
            <a:off x="2448388" y="583937"/>
            <a:ext cx="832610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¿Habría que sancionar los comportamientos de los peatones que ponen en riesgo su seguridad vial? </a:t>
            </a:r>
          </a:p>
        </p:txBody>
      </p:sp>
      <p:pic>
        <p:nvPicPr>
          <p:cNvPr id="27" name="Imagen 26">
            <a:extLst>
              <a:ext uri="{FF2B5EF4-FFF2-40B4-BE49-F238E27FC236}">
                <a16:creationId xmlns:a16="http://schemas.microsoft.com/office/drawing/2014/main" id="{A65FEB19-627B-2AEC-05AB-22C2A8480A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4490" y="6401052"/>
            <a:ext cx="1034056" cy="312591"/>
          </a:xfrm>
          <a:prstGeom prst="rect">
            <a:avLst/>
          </a:prstGeom>
        </p:spPr>
      </p:pic>
      <p:pic>
        <p:nvPicPr>
          <p:cNvPr id="45" name="Imagen 44">
            <a:extLst>
              <a:ext uri="{FF2B5EF4-FFF2-40B4-BE49-F238E27FC236}">
                <a16:creationId xmlns:a16="http://schemas.microsoft.com/office/drawing/2014/main" id="{F1F70ED9-CF76-CA93-A2DC-2FDAEE3FB1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0136" y="144357"/>
            <a:ext cx="1587379" cy="893074"/>
          </a:xfrm>
          <a:prstGeom prst="rect">
            <a:avLst/>
          </a:prstGeom>
        </p:spPr>
      </p:pic>
      <p:cxnSp>
        <p:nvCxnSpPr>
          <p:cNvPr id="4" name="Conector recto 3">
            <a:extLst>
              <a:ext uri="{FF2B5EF4-FFF2-40B4-BE49-F238E27FC236}">
                <a16:creationId xmlns:a16="http://schemas.microsoft.com/office/drawing/2014/main" id="{B0E51F96-3933-9A60-17E9-A1124F4B5A1F}"/>
              </a:ext>
            </a:extLst>
          </p:cNvPr>
          <p:cNvCxnSpPr/>
          <p:nvPr/>
        </p:nvCxnSpPr>
        <p:spPr>
          <a:xfrm>
            <a:off x="2015594"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41F6CE65-C47E-2B2E-3DAB-7CA278A77A99}"/>
              </a:ext>
            </a:extLst>
          </p:cNvPr>
          <p:cNvSpPr txBox="1"/>
          <p:nvPr/>
        </p:nvSpPr>
        <p:spPr>
          <a:xfrm>
            <a:off x="3198575" y="3825053"/>
            <a:ext cx="149235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72,3</a:t>
            </a:r>
            <a:r>
              <a:rPr kumimoji="0" lang="es-ES" sz="18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a:t>
            </a:r>
            <a:endParaRPr kumimoji="0" lang="es-ES" sz="1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endParaRPr>
          </a:p>
        </p:txBody>
      </p:sp>
      <p:sp>
        <p:nvSpPr>
          <p:cNvPr id="21" name="CuadroTexto 20">
            <a:extLst>
              <a:ext uri="{FF2B5EF4-FFF2-40B4-BE49-F238E27FC236}">
                <a16:creationId xmlns:a16="http://schemas.microsoft.com/office/drawing/2014/main" id="{77C5B654-0990-0B34-A079-743130648F3C}"/>
              </a:ext>
            </a:extLst>
          </p:cNvPr>
          <p:cNvSpPr txBox="1"/>
          <p:nvPr/>
        </p:nvSpPr>
        <p:spPr>
          <a:xfrm>
            <a:off x="5087938" y="3825053"/>
            <a:ext cx="147239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27,7</a:t>
            </a:r>
            <a:r>
              <a:rPr kumimoji="0" lang="es-ES" sz="18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a:t>
            </a:r>
            <a:endParaRPr kumimoji="0" lang="es-ES" sz="1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endParaRPr>
          </a:p>
        </p:txBody>
      </p:sp>
      <p:sp>
        <p:nvSpPr>
          <p:cNvPr id="23" name="CuadroTexto 22">
            <a:extLst>
              <a:ext uri="{FF2B5EF4-FFF2-40B4-BE49-F238E27FC236}">
                <a16:creationId xmlns:a16="http://schemas.microsoft.com/office/drawing/2014/main" id="{49664254-5D73-17FC-C7EA-4705A90D5EF8}"/>
              </a:ext>
            </a:extLst>
          </p:cNvPr>
          <p:cNvSpPr txBox="1"/>
          <p:nvPr/>
        </p:nvSpPr>
        <p:spPr>
          <a:xfrm>
            <a:off x="2748926" y="5221044"/>
            <a:ext cx="9277974" cy="845040"/>
          </a:xfrm>
          <a:prstGeom prst="rect">
            <a:avLst/>
          </a:prstGeom>
          <a:noFill/>
        </p:spPr>
        <p:txBody>
          <a:bodyPr wrap="square" rtlCol="0">
            <a:spAutoFit/>
          </a:bodyPr>
          <a:lstStyle>
            <a:defPPr>
              <a:defRPr lang="es-ES"/>
            </a:defPPr>
            <a:lvl1pPr>
              <a:defRPr sz="2000">
                <a:solidFill>
                  <a:srgbClr val="01008B"/>
                </a:solidFill>
                <a:latin typeface="Bebas Neue Bold" panose="020B0606020202050201" pitchFamily="34" charset="0"/>
              </a:defRPr>
            </a:lvl1p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FFFFFF"/>
                </a:solidFill>
                <a:effectLst/>
                <a:uLnTx/>
                <a:uFillTx/>
                <a:latin typeface="Montserrat Light" panose="00000400000000000000" pitchFamily="50" charset="0"/>
                <a:ea typeface="+mn-ea"/>
                <a:cs typeface="+mn-cs"/>
              </a:rPr>
              <a:t>8 de cada 10 ciudadanos de Badalona piden más mano dura y que se multe a los peatones que cruzan la calle mirando el móvil.  Y 7 de cada 10 también se muestran partidarios de multar a quienes crucen en rojo o por donde no deben</a:t>
            </a:r>
          </a:p>
        </p:txBody>
      </p:sp>
      <p:pic>
        <p:nvPicPr>
          <p:cNvPr id="6146" name="Picture 2">
            <a:extLst>
              <a:ext uri="{FF2B5EF4-FFF2-40B4-BE49-F238E27FC236}">
                <a16:creationId xmlns:a16="http://schemas.microsoft.com/office/drawing/2014/main" id="{484AAD0D-CC0A-7CA6-43DF-29DEC3D7CC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1907" y="2791372"/>
            <a:ext cx="978911" cy="9789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1C4ABD17-BAE6-2A7C-D1E1-7EDF621FF5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6035" y="2791372"/>
            <a:ext cx="978911" cy="97891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BD162F5-017B-96AC-CD05-BFFED28AA934}"/>
              </a:ext>
            </a:extLst>
          </p:cNvPr>
          <p:cNvSpPr txBox="1"/>
          <p:nvPr/>
        </p:nvSpPr>
        <p:spPr>
          <a:xfrm>
            <a:off x="3160598" y="1894866"/>
            <a:ext cx="33617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w="3175">
                  <a:solidFill>
                    <a:srgbClr val="01008B"/>
                  </a:solidFill>
                </a:ln>
                <a:noFill/>
                <a:effectLst/>
                <a:uLnTx/>
                <a:uFillTx/>
                <a:latin typeface="Montserrat" pitchFamily="2" charset="0"/>
                <a:ea typeface="+mn-ea"/>
                <a:cs typeface="+mn-cs"/>
              </a:rPr>
              <a:t>Multar por cruzar en rojo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w="3175">
                  <a:solidFill>
                    <a:srgbClr val="01008B"/>
                  </a:solidFill>
                </a:ln>
                <a:noFill/>
                <a:effectLst/>
                <a:uLnTx/>
                <a:uFillTx/>
                <a:latin typeface="Montserrat" pitchFamily="2" charset="0"/>
                <a:ea typeface="+mn-ea"/>
                <a:cs typeface="+mn-cs"/>
              </a:rPr>
              <a:t>o por donde no deben</a:t>
            </a:r>
          </a:p>
        </p:txBody>
      </p:sp>
      <p:sp>
        <p:nvSpPr>
          <p:cNvPr id="7" name="CuadroTexto 6">
            <a:extLst>
              <a:ext uri="{FF2B5EF4-FFF2-40B4-BE49-F238E27FC236}">
                <a16:creationId xmlns:a16="http://schemas.microsoft.com/office/drawing/2014/main" id="{DF6AC040-A131-9FBE-EC9C-560E836E3AC2}"/>
              </a:ext>
            </a:extLst>
          </p:cNvPr>
          <p:cNvSpPr txBox="1"/>
          <p:nvPr/>
        </p:nvSpPr>
        <p:spPr>
          <a:xfrm>
            <a:off x="7840784" y="3822319"/>
            <a:ext cx="149235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80,4</a:t>
            </a:r>
            <a:r>
              <a:rPr kumimoji="0" lang="es-ES" sz="18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a:t>
            </a:r>
            <a:endParaRPr kumimoji="0" lang="es-ES" sz="1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endParaRPr>
          </a:p>
        </p:txBody>
      </p:sp>
      <p:sp>
        <p:nvSpPr>
          <p:cNvPr id="8" name="CuadroTexto 7">
            <a:extLst>
              <a:ext uri="{FF2B5EF4-FFF2-40B4-BE49-F238E27FC236}">
                <a16:creationId xmlns:a16="http://schemas.microsoft.com/office/drawing/2014/main" id="{C7846C43-A2E4-5766-6368-693FA8592B02}"/>
              </a:ext>
            </a:extLst>
          </p:cNvPr>
          <p:cNvSpPr txBox="1"/>
          <p:nvPr/>
        </p:nvSpPr>
        <p:spPr>
          <a:xfrm>
            <a:off x="9730147" y="3822319"/>
            <a:ext cx="147239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19,6</a:t>
            </a:r>
            <a:r>
              <a:rPr kumimoji="0" lang="es-ES" sz="18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rPr>
              <a:t>%</a:t>
            </a:r>
            <a:endParaRPr kumimoji="0" lang="es-ES" sz="1600" b="0" i="1" u="none" strike="noStrike" kern="1200" cap="none" spc="0" normalizeH="0" baseline="0" noProof="0" dirty="0">
              <a:ln>
                <a:noFill/>
              </a:ln>
              <a:solidFill>
                <a:srgbClr val="01008B"/>
              </a:solidFill>
              <a:effectLst/>
              <a:uLnTx/>
              <a:uFillTx/>
              <a:latin typeface="Montserrat Black" panose="00000A00000000000000" pitchFamily="50" charset="0"/>
              <a:ea typeface="+mn-ea"/>
              <a:cs typeface="+mn-cs"/>
            </a:endParaRPr>
          </a:p>
        </p:txBody>
      </p:sp>
      <p:pic>
        <p:nvPicPr>
          <p:cNvPr id="12" name="Picture 2">
            <a:extLst>
              <a:ext uri="{FF2B5EF4-FFF2-40B4-BE49-F238E27FC236}">
                <a16:creationId xmlns:a16="http://schemas.microsoft.com/office/drawing/2014/main" id="{0E79C95C-EA0A-3C26-FB5A-5401E789A1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4116" y="2788638"/>
            <a:ext cx="978911" cy="9789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A8C28F1B-2397-9445-CC26-F54A6C281D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28244" y="2788638"/>
            <a:ext cx="978911" cy="978911"/>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E6528B90-F2D6-2A42-06EE-905BB8AA1D47}"/>
              </a:ext>
            </a:extLst>
          </p:cNvPr>
          <p:cNvSpPr txBox="1"/>
          <p:nvPr/>
        </p:nvSpPr>
        <p:spPr>
          <a:xfrm>
            <a:off x="8125783" y="1894866"/>
            <a:ext cx="271580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w="3175">
                  <a:solidFill>
                    <a:srgbClr val="01008B"/>
                  </a:solidFill>
                </a:ln>
                <a:noFill/>
                <a:effectLst/>
                <a:uLnTx/>
                <a:uFillTx/>
                <a:latin typeface="Montserrat" pitchFamily="2" charset="0"/>
                <a:ea typeface="+mn-ea"/>
                <a:cs typeface="+mn-cs"/>
              </a:rPr>
              <a:t>Multar por cruzar la calle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w="3175">
                  <a:solidFill>
                    <a:srgbClr val="01008B"/>
                  </a:solidFill>
                </a:ln>
                <a:noFill/>
                <a:effectLst/>
                <a:uLnTx/>
                <a:uFillTx/>
                <a:latin typeface="Montserrat" pitchFamily="2" charset="0"/>
                <a:ea typeface="+mn-ea"/>
                <a:cs typeface="+mn-cs"/>
              </a:rPr>
              <a:t>mirando el móvil</a:t>
            </a:r>
          </a:p>
        </p:txBody>
      </p:sp>
      <p:sp>
        <p:nvSpPr>
          <p:cNvPr id="6" name="Rectángulo: esquinas redondeadas 5">
            <a:extLst>
              <a:ext uri="{FF2B5EF4-FFF2-40B4-BE49-F238E27FC236}">
                <a16:creationId xmlns:a16="http://schemas.microsoft.com/office/drawing/2014/main" id="{33001143-C40D-2151-B1CC-9E7CAA3DD545}"/>
              </a:ext>
            </a:extLst>
          </p:cNvPr>
          <p:cNvSpPr/>
          <p:nvPr/>
        </p:nvSpPr>
        <p:spPr>
          <a:xfrm>
            <a:off x="7563208" y="1778869"/>
            <a:ext cx="4022240" cy="2805831"/>
          </a:xfrm>
          <a:prstGeom prst="roundRect">
            <a:avLst/>
          </a:prstGeom>
          <a:noFill/>
          <a:ln>
            <a:solidFill>
              <a:srgbClr val="01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ED113C9A-FDD6-07EF-8429-A1AA8DCE80A5}"/>
              </a:ext>
            </a:extLst>
          </p:cNvPr>
          <p:cNvSpPr txBox="1"/>
          <p:nvPr/>
        </p:nvSpPr>
        <p:spPr>
          <a:xfrm>
            <a:off x="171045" y="6457320"/>
            <a:ext cx="22646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Estudio de opinión de los peatones españoles.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Badalona. Marzo 2026</a:t>
            </a:r>
          </a:p>
        </p:txBody>
      </p:sp>
    </p:spTree>
    <p:extLst>
      <p:ext uri="{BB962C8B-B14F-4D97-AF65-F5344CB8AC3E}">
        <p14:creationId xmlns:p14="http://schemas.microsoft.com/office/powerpoint/2010/main" val="395241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1F8"/>
        </a:solidFill>
        <a:effectLst/>
      </p:bgPr>
    </p:bg>
    <p:spTree>
      <p:nvGrpSpPr>
        <p:cNvPr id="1" name="">
          <a:extLst>
            <a:ext uri="{FF2B5EF4-FFF2-40B4-BE49-F238E27FC236}">
              <a16:creationId xmlns:a16="http://schemas.microsoft.com/office/drawing/2014/main" id="{53C1DC09-7D5B-C216-428F-9E6397EA19C0}"/>
            </a:ext>
          </a:extLst>
        </p:cNvPr>
        <p:cNvGrpSpPr/>
        <p:nvPr/>
      </p:nvGrpSpPr>
      <p:grpSpPr>
        <a:xfrm>
          <a:off x="0" y="0"/>
          <a:ext cx="0" cy="0"/>
          <a:chOff x="0" y="0"/>
          <a:chExt cx="0" cy="0"/>
        </a:xfrm>
      </p:grpSpPr>
      <p:pic>
        <p:nvPicPr>
          <p:cNvPr id="6" name="Imagen 5" descr="Imagen que contiene camino, exterior, calle, montar a caballo&#10;&#10;El contenido generado por IA puede ser incorrecto.">
            <a:extLst>
              <a:ext uri="{FF2B5EF4-FFF2-40B4-BE49-F238E27FC236}">
                <a16:creationId xmlns:a16="http://schemas.microsoft.com/office/drawing/2014/main" id="{E5027B95-157E-3969-7CDA-0665A1E75AB6}"/>
              </a:ext>
            </a:extLst>
          </p:cNvPr>
          <p:cNvPicPr>
            <a:picLocks noChangeAspect="1"/>
          </p:cNvPicPr>
          <p:nvPr/>
        </p:nvPicPr>
        <p:blipFill>
          <a:blip r:embed="rId3">
            <a:extLst>
              <a:ext uri="{28A0092B-C50C-407E-A947-70E740481C1C}">
                <a14:useLocalDpi xmlns:a14="http://schemas.microsoft.com/office/drawing/2010/main" val="0"/>
              </a:ext>
            </a:extLst>
          </a:blip>
          <a:srcRect r="5253"/>
          <a:stretch>
            <a:fillRect/>
          </a:stretch>
        </p:blipFill>
        <p:spPr>
          <a:xfrm>
            <a:off x="2438403" y="6625"/>
            <a:ext cx="9753597" cy="6861872"/>
          </a:xfrm>
          <a:prstGeom prst="rect">
            <a:avLst/>
          </a:prstGeom>
        </p:spPr>
      </p:pic>
      <p:cxnSp>
        <p:nvCxnSpPr>
          <p:cNvPr id="7" name="Conector recto 6">
            <a:extLst>
              <a:ext uri="{FF2B5EF4-FFF2-40B4-BE49-F238E27FC236}">
                <a16:creationId xmlns:a16="http://schemas.microsoft.com/office/drawing/2014/main" id="{A2B9866D-41FD-EF0E-456B-5A4DFED6CDCA}"/>
              </a:ext>
            </a:extLst>
          </p:cNvPr>
          <p:cNvCxnSpPr/>
          <p:nvPr/>
        </p:nvCxnSpPr>
        <p:spPr>
          <a:xfrm>
            <a:off x="2542072"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6BEFF281-4F2A-A238-C99D-68DDF3378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707" y="131845"/>
            <a:ext cx="4590188" cy="2582483"/>
          </a:xfrm>
          <a:prstGeom prst="rect">
            <a:avLst/>
          </a:prstGeom>
        </p:spPr>
      </p:pic>
      <p:sp>
        <p:nvSpPr>
          <p:cNvPr id="4" name="Rectángulo 3">
            <a:extLst>
              <a:ext uri="{FF2B5EF4-FFF2-40B4-BE49-F238E27FC236}">
                <a16:creationId xmlns:a16="http://schemas.microsoft.com/office/drawing/2014/main" id="{66FEF3A4-54C1-500A-4C0F-0DC650DE5A97}"/>
              </a:ext>
            </a:extLst>
          </p:cNvPr>
          <p:cNvSpPr/>
          <p:nvPr/>
        </p:nvSpPr>
        <p:spPr>
          <a:xfrm>
            <a:off x="5782780" y="4346865"/>
            <a:ext cx="7868877" cy="1006185"/>
          </a:xfrm>
          <a:prstGeom prst="rect">
            <a:avLst/>
          </a:prstGeom>
          <a:solidFill>
            <a:srgbClr val="F4F1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9612F8B5-4D87-CF71-0FE9-51C0CA71299D}"/>
              </a:ext>
            </a:extLst>
          </p:cNvPr>
          <p:cNvSpPr txBox="1"/>
          <p:nvPr/>
        </p:nvSpPr>
        <p:spPr>
          <a:xfrm>
            <a:off x="6056183" y="4557569"/>
            <a:ext cx="5503606" cy="584775"/>
          </a:xfrm>
          <a:prstGeom prst="rect">
            <a:avLst/>
          </a:prstGeom>
          <a:noFill/>
        </p:spPr>
        <p:txBody>
          <a:bodyPr wrap="square" rtlCol="0">
            <a:spAutoFit/>
          </a:bodyPr>
          <a:lstStyle/>
          <a:p>
            <a:pPr algn="r"/>
            <a:r>
              <a:rPr lang="es-ES" sz="3200" i="1" dirty="0">
                <a:solidFill>
                  <a:srgbClr val="01008B"/>
                </a:solidFill>
                <a:latin typeface="Montserrat Black" panose="00000A00000000000000" pitchFamily="50" charset="0"/>
              </a:rPr>
              <a:t>CIUDADES</a:t>
            </a:r>
            <a:endParaRPr kumimoji="0" lang="es-ES" sz="2000" b="0" i="0" u="none" strike="noStrike" kern="1200" cap="none" spc="0" normalizeH="0" baseline="0" noProof="0" dirty="0">
              <a:ln>
                <a:noFill/>
              </a:ln>
              <a:solidFill>
                <a:srgbClr val="01008B"/>
              </a:solidFill>
              <a:effectLst/>
              <a:uLnTx/>
              <a:uFillTx/>
              <a:latin typeface="Montserrat Light" panose="00000400000000000000" pitchFamily="50" charset="0"/>
            </a:endParaRPr>
          </a:p>
        </p:txBody>
      </p:sp>
    </p:spTree>
    <p:extLst>
      <p:ext uri="{BB962C8B-B14F-4D97-AF65-F5344CB8AC3E}">
        <p14:creationId xmlns:p14="http://schemas.microsoft.com/office/powerpoint/2010/main" val="340773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1F8"/>
        </a:solidFill>
        <a:effectLst/>
      </p:bgPr>
    </p:bg>
    <p:spTree>
      <p:nvGrpSpPr>
        <p:cNvPr id="1" name="">
          <a:extLst>
            <a:ext uri="{FF2B5EF4-FFF2-40B4-BE49-F238E27FC236}">
              <a16:creationId xmlns:a16="http://schemas.microsoft.com/office/drawing/2014/main" id="{CB582396-D844-A523-5701-F447D1F578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9B34BD76-6D47-255E-C1C1-9571FA2FF085}"/>
              </a:ext>
            </a:extLst>
          </p:cNvPr>
          <p:cNvSpPr/>
          <p:nvPr/>
        </p:nvSpPr>
        <p:spPr>
          <a:xfrm>
            <a:off x="2448388" y="5157789"/>
            <a:ext cx="11203269" cy="971550"/>
          </a:xfrm>
          <a:prstGeom prst="rect">
            <a:avLst/>
          </a:prstGeom>
          <a:solidFill>
            <a:srgbClr val="01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 name="Imagen 1" descr="Imagen que contiene camino, exterior, calle, montar a caballo&#10;&#10;El contenido generado por IA puede ser incorrecto.">
            <a:extLst>
              <a:ext uri="{FF2B5EF4-FFF2-40B4-BE49-F238E27FC236}">
                <a16:creationId xmlns:a16="http://schemas.microsoft.com/office/drawing/2014/main" id="{FDC92A11-33E7-5EE0-25D9-DB72BB96D1EE}"/>
              </a:ext>
            </a:extLst>
          </p:cNvPr>
          <p:cNvPicPr>
            <a:picLocks noChangeAspect="1"/>
          </p:cNvPicPr>
          <p:nvPr/>
        </p:nvPicPr>
        <p:blipFill>
          <a:blip r:embed="rId2">
            <a:extLst>
              <a:ext uri="{28A0092B-C50C-407E-A947-70E740481C1C}">
                <a14:useLocalDpi xmlns:a14="http://schemas.microsoft.com/office/drawing/2010/main" val="0"/>
              </a:ext>
            </a:extLst>
          </a:blip>
          <a:srcRect l="13727" r="63662"/>
          <a:stretch>
            <a:fillRect/>
          </a:stretch>
        </p:blipFill>
        <p:spPr>
          <a:xfrm>
            <a:off x="-230861" y="-52527"/>
            <a:ext cx="2350606" cy="6929802"/>
          </a:xfrm>
          <a:prstGeom prst="rect">
            <a:avLst/>
          </a:prstGeom>
        </p:spPr>
      </p:pic>
      <p:pic>
        <p:nvPicPr>
          <p:cNvPr id="15" name="Imagen 14" descr="Una señal de alto&#10;&#10;Descripción generada automáticamente">
            <a:extLst>
              <a:ext uri="{FF2B5EF4-FFF2-40B4-BE49-F238E27FC236}">
                <a16:creationId xmlns:a16="http://schemas.microsoft.com/office/drawing/2014/main" id="{E03CE5E5-F43D-9EC1-3743-5920FD001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7776" y="6293990"/>
            <a:ext cx="526714" cy="526714"/>
          </a:xfrm>
          <a:prstGeom prst="rect">
            <a:avLst/>
          </a:prstGeom>
        </p:spPr>
      </p:pic>
      <p:sp>
        <p:nvSpPr>
          <p:cNvPr id="9" name="CuadroTexto 8">
            <a:extLst>
              <a:ext uri="{FF2B5EF4-FFF2-40B4-BE49-F238E27FC236}">
                <a16:creationId xmlns:a16="http://schemas.microsoft.com/office/drawing/2014/main" id="{3A1FF75A-B14D-DB4F-D387-0079DF215030}"/>
              </a:ext>
            </a:extLst>
          </p:cNvPr>
          <p:cNvSpPr txBox="1"/>
          <p:nvPr/>
        </p:nvSpPr>
        <p:spPr>
          <a:xfrm>
            <a:off x="2448388" y="583937"/>
            <a:ext cx="7728018" cy="707886"/>
          </a:xfrm>
          <a:prstGeom prst="rect">
            <a:avLst/>
          </a:prstGeom>
          <a:noFill/>
        </p:spPr>
        <p:txBody>
          <a:bodyPr wrap="square">
            <a:spAutoFit/>
          </a:bodyPr>
          <a:lstStyle/>
          <a:p>
            <a:r>
              <a:rPr lang="es-ES" sz="2000" dirty="0">
                <a:solidFill>
                  <a:srgbClr val="01008B"/>
                </a:solidFill>
                <a:latin typeface="Montserrat Black" panose="00000A00000000000000" pitchFamily="50" charset="0"/>
              </a:rPr>
              <a:t>¿Qué nota le das a tu ciudad como peatón en términos de seguridad vial?</a:t>
            </a:r>
          </a:p>
        </p:txBody>
      </p:sp>
      <p:pic>
        <p:nvPicPr>
          <p:cNvPr id="27" name="Imagen 26">
            <a:extLst>
              <a:ext uri="{FF2B5EF4-FFF2-40B4-BE49-F238E27FC236}">
                <a16:creationId xmlns:a16="http://schemas.microsoft.com/office/drawing/2014/main" id="{7E4692F1-3E5C-A73D-8CCD-925D757B7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4490" y="6401052"/>
            <a:ext cx="1034056" cy="312591"/>
          </a:xfrm>
          <a:prstGeom prst="rect">
            <a:avLst/>
          </a:prstGeom>
        </p:spPr>
      </p:pic>
      <p:pic>
        <p:nvPicPr>
          <p:cNvPr id="45" name="Imagen 44">
            <a:extLst>
              <a:ext uri="{FF2B5EF4-FFF2-40B4-BE49-F238E27FC236}">
                <a16:creationId xmlns:a16="http://schemas.microsoft.com/office/drawing/2014/main" id="{6B121684-4F27-1F9E-95B5-07AE250B0C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4490" y="152528"/>
            <a:ext cx="1587379" cy="893074"/>
          </a:xfrm>
          <a:prstGeom prst="rect">
            <a:avLst/>
          </a:prstGeom>
        </p:spPr>
      </p:pic>
      <p:cxnSp>
        <p:nvCxnSpPr>
          <p:cNvPr id="4" name="Conector recto 3">
            <a:extLst>
              <a:ext uri="{FF2B5EF4-FFF2-40B4-BE49-F238E27FC236}">
                <a16:creationId xmlns:a16="http://schemas.microsoft.com/office/drawing/2014/main" id="{BDE26DC9-71DF-891E-E521-45541AE76663}"/>
              </a:ext>
            </a:extLst>
          </p:cNvPr>
          <p:cNvCxnSpPr/>
          <p:nvPr/>
        </p:nvCxnSpPr>
        <p:spPr>
          <a:xfrm>
            <a:off x="2015594" y="-6624"/>
            <a:ext cx="0" cy="6857999"/>
          </a:xfrm>
          <a:prstGeom prst="line">
            <a:avLst/>
          </a:prstGeom>
          <a:ln w="57150">
            <a:solidFill>
              <a:srgbClr val="F4F1F8"/>
            </a:solidFill>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6D5134B2-C4C5-FF67-FDFD-899503C80CBE}"/>
              </a:ext>
            </a:extLst>
          </p:cNvPr>
          <p:cNvSpPr txBox="1"/>
          <p:nvPr/>
        </p:nvSpPr>
        <p:spPr>
          <a:xfrm>
            <a:off x="2748926" y="5357459"/>
            <a:ext cx="9277974" cy="585545"/>
          </a:xfrm>
          <a:prstGeom prst="rect">
            <a:avLst/>
          </a:prstGeom>
          <a:noFill/>
        </p:spPr>
        <p:txBody>
          <a:bodyPr wrap="square" rtlCol="0">
            <a:spAutoFit/>
          </a:bodyPr>
          <a:lstStyle>
            <a:defPPr>
              <a:defRPr lang="es-ES"/>
            </a:defPPr>
            <a:lvl1pPr>
              <a:defRPr sz="2000">
                <a:solidFill>
                  <a:srgbClr val="01008B"/>
                </a:solidFill>
                <a:latin typeface="Bebas Neue Bold" panose="020B0606020202050201" pitchFamily="34" charset="0"/>
              </a:defRPr>
            </a:lvl1pPr>
          </a:lstStyle>
          <a:p>
            <a:pPr>
              <a:lnSpc>
                <a:spcPts val="2000"/>
              </a:lnSpc>
            </a:pPr>
            <a:r>
              <a:rPr lang="es-ES" sz="1400" dirty="0">
                <a:solidFill>
                  <a:srgbClr val="FFFFFF"/>
                </a:solidFill>
                <a:latin typeface="Montserrat Light" panose="00000400000000000000" pitchFamily="50" charset="0"/>
              </a:rPr>
              <a:t>Los badaloneses califican con un bien a su ciudad en términos de seguridad peatonal, </a:t>
            </a:r>
          </a:p>
          <a:p>
            <a:pPr>
              <a:lnSpc>
                <a:spcPts val="2000"/>
              </a:lnSpc>
            </a:pPr>
            <a:r>
              <a:rPr lang="es-ES" sz="1400" dirty="0">
                <a:solidFill>
                  <a:srgbClr val="FFFFFF"/>
                </a:solidFill>
                <a:latin typeface="Montserrat Light" panose="00000400000000000000" pitchFamily="50" charset="0"/>
              </a:rPr>
              <a:t>en línea con la media nacional</a:t>
            </a:r>
          </a:p>
        </p:txBody>
      </p:sp>
      <p:pic>
        <p:nvPicPr>
          <p:cNvPr id="5" name="Imagen 4" descr="Gráfico de dispersión&#10;&#10;El contenido generado por IA puede ser incorrecto.">
            <a:extLst>
              <a:ext uri="{FF2B5EF4-FFF2-40B4-BE49-F238E27FC236}">
                <a16:creationId xmlns:a16="http://schemas.microsoft.com/office/drawing/2014/main" id="{DF49AA46-34FB-BF29-F412-9EA170DD5E42}"/>
              </a:ext>
            </a:extLst>
          </p:cNvPr>
          <p:cNvPicPr>
            <a:picLocks noChangeAspect="1"/>
          </p:cNvPicPr>
          <p:nvPr/>
        </p:nvPicPr>
        <p:blipFill>
          <a:blip r:embed="rId6">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66250"/>
          <a:stretch>
            <a:fillRect/>
          </a:stretch>
        </p:blipFill>
        <p:spPr>
          <a:xfrm>
            <a:off x="-5349332" y="4597954"/>
            <a:ext cx="4551680" cy="4231377"/>
          </a:xfrm>
          <a:prstGeom prst="rect">
            <a:avLst/>
          </a:prstGeom>
        </p:spPr>
      </p:pic>
      <p:sp>
        <p:nvSpPr>
          <p:cNvPr id="24" name="CuadroTexto 23">
            <a:extLst>
              <a:ext uri="{FF2B5EF4-FFF2-40B4-BE49-F238E27FC236}">
                <a16:creationId xmlns:a16="http://schemas.microsoft.com/office/drawing/2014/main" id="{3BCCC27D-40FD-2E15-6CDA-0561632F6ECB}"/>
              </a:ext>
            </a:extLst>
          </p:cNvPr>
          <p:cNvSpPr txBox="1"/>
          <p:nvPr/>
        </p:nvSpPr>
        <p:spPr>
          <a:xfrm>
            <a:off x="10247776" y="3890068"/>
            <a:ext cx="1386205" cy="1015663"/>
          </a:xfrm>
          <a:prstGeom prst="rect">
            <a:avLst/>
          </a:prstGeom>
          <a:noFill/>
        </p:spPr>
        <p:txBody>
          <a:bodyPr wrap="square">
            <a:spAutoFit/>
          </a:bodyPr>
          <a:lstStyle/>
          <a:p>
            <a:r>
              <a:rPr lang="es-ES" sz="2000" i="1" dirty="0">
                <a:solidFill>
                  <a:srgbClr val="01008B"/>
                </a:solidFill>
                <a:latin typeface="Montserrat Black" panose="00000A00000000000000" pitchFamily="50" charset="0"/>
              </a:rPr>
              <a:t>6,45</a:t>
            </a:r>
          </a:p>
          <a:p>
            <a:r>
              <a:rPr lang="es-ES" sz="2000" i="1" dirty="0">
                <a:solidFill>
                  <a:srgbClr val="01008B"/>
                </a:solidFill>
                <a:latin typeface="Montserrat Black" panose="00000A00000000000000" pitchFamily="50" charset="0"/>
              </a:rPr>
              <a:t>6,39</a:t>
            </a:r>
          </a:p>
          <a:p>
            <a:r>
              <a:rPr lang="es-ES" sz="2000" i="1" dirty="0">
                <a:solidFill>
                  <a:srgbClr val="FF0000"/>
                </a:solidFill>
                <a:latin typeface="Montserrat Black" panose="00000A00000000000000" pitchFamily="50" charset="0"/>
              </a:rPr>
              <a:t>6.50</a:t>
            </a:r>
            <a:endParaRPr lang="es-ES" sz="1050" i="1" dirty="0">
              <a:solidFill>
                <a:srgbClr val="FF0000"/>
              </a:solidFill>
              <a:latin typeface="Montserrat Black" panose="00000A00000000000000" pitchFamily="50" charset="0"/>
            </a:endParaRPr>
          </a:p>
        </p:txBody>
      </p:sp>
      <p:sp>
        <p:nvSpPr>
          <p:cNvPr id="26" name="CuadroTexto 25">
            <a:extLst>
              <a:ext uri="{FF2B5EF4-FFF2-40B4-BE49-F238E27FC236}">
                <a16:creationId xmlns:a16="http://schemas.microsoft.com/office/drawing/2014/main" id="{8D1FBD02-2C7E-09A9-2E89-2522136BA263}"/>
              </a:ext>
            </a:extLst>
          </p:cNvPr>
          <p:cNvSpPr txBox="1"/>
          <p:nvPr/>
        </p:nvSpPr>
        <p:spPr>
          <a:xfrm>
            <a:off x="3591646" y="2435405"/>
            <a:ext cx="1759987" cy="1323439"/>
          </a:xfrm>
          <a:prstGeom prst="rect">
            <a:avLst/>
          </a:prstGeom>
          <a:noFill/>
        </p:spPr>
        <p:txBody>
          <a:bodyPr wrap="square">
            <a:spAutoFit/>
          </a:bodyPr>
          <a:lstStyle/>
          <a:p>
            <a:r>
              <a:rPr lang="es-ES" i="1" dirty="0">
                <a:solidFill>
                  <a:srgbClr val="01008B"/>
                </a:solidFill>
                <a:latin typeface="Montserrat Black" panose="00000A00000000000000" pitchFamily="50" charset="0"/>
              </a:rPr>
              <a:t>Badalona</a:t>
            </a:r>
            <a:r>
              <a:rPr lang="es-ES" sz="4000" i="1" dirty="0">
                <a:solidFill>
                  <a:srgbClr val="01008B"/>
                </a:solidFill>
                <a:latin typeface="Montserrat Black" panose="00000A00000000000000" pitchFamily="50" charset="0"/>
              </a:rPr>
              <a:t> 6,10</a:t>
            </a:r>
            <a:endParaRPr lang="es-ES" i="1" dirty="0">
              <a:solidFill>
                <a:srgbClr val="01008B"/>
              </a:solidFill>
              <a:latin typeface="Montserrat Black" panose="00000A00000000000000" pitchFamily="50" charset="0"/>
            </a:endParaRPr>
          </a:p>
        </p:txBody>
      </p:sp>
      <p:sp>
        <p:nvSpPr>
          <p:cNvPr id="28" name="CuadroTexto 27">
            <a:extLst>
              <a:ext uri="{FF2B5EF4-FFF2-40B4-BE49-F238E27FC236}">
                <a16:creationId xmlns:a16="http://schemas.microsoft.com/office/drawing/2014/main" id="{2361EFA0-8AAA-3E56-937A-A08B3DE3FC99}"/>
              </a:ext>
            </a:extLst>
          </p:cNvPr>
          <p:cNvSpPr txBox="1"/>
          <p:nvPr/>
        </p:nvSpPr>
        <p:spPr>
          <a:xfrm>
            <a:off x="6151096" y="3890567"/>
            <a:ext cx="4096680" cy="989373"/>
          </a:xfrm>
          <a:prstGeom prst="rect">
            <a:avLst/>
          </a:prstGeom>
          <a:noFill/>
        </p:spPr>
        <p:txBody>
          <a:bodyPr wrap="square">
            <a:spAutoFit/>
          </a:bodyPr>
          <a:lstStyle/>
          <a:p>
            <a:pPr algn="r">
              <a:lnSpc>
                <a:spcPts val="2400"/>
              </a:lnSpc>
            </a:pPr>
            <a:r>
              <a:rPr lang="es-ES" sz="1600" i="1" dirty="0">
                <a:solidFill>
                  <a:srgbClr val="01008B"/>
                </a:solidFill>
                <a:latin typeface="Montserrat Black" panose="00000A00000000000000" pitchFamily="50" charset="0"/>
              </a:rPr>
              <a:t>Media Total </a:t>
            </a:r>
          </a:p>
          <a:p>
            <a:pPr algn="r">
              <a:lnSpc>
                <a:spcPts val="2400"/>
              </a:lnSpc>
            </a:pPr>
            <a:r>
              <a:rPr lang="es-ES" sz="1600" i="1" dirty="0">
                <a:solidFill>
                  <a:srgbClr val="01008B"/>
                </a:solidFill>
                <a:latin typeface="Montserrat Black" panose="00000A00000000000000" pitchFamily="50" charset="0"/>
              </a:rPr>
              <a:t>Resto Ciudades &gt;100H</a:t>
            </a:r>
          </a:p>
          <a:p>
            <a:pPr algn="r">
              <a:lnSpc>
                <a:spcPts val="2400"/>
              </a:lnSpc>
            </a:pPr>
            <a:r>
              <a:rPr lang="es-ES" sz="1600" i="1" dirty="0">
                <a:solidFill>
                  <a:srgbClr val="FF0000"/>
                </a:solidFill>
                <a:latin typeface="Montserrat Black" panose="00000A00000000000000" pitchFamily="50" charset="0"/>
              </a:rPr>
              <a:t>Media circuito Ponle Freno</a:t>
            </a:r>
            <a:r>
              <a:rPr lang="es-ES" sz="1600" i="1" dirty="0">
                <a:solidFill>
                  <a:srgbClr val="01008B"/>
                </a:solidFill>
                <a:latin typeface="Montserrat Black" panose="00000A00000000000000" pitchFamily="50" charset="0"/>
              </a:rPr>
              <a:t> </a:t>
            </a:r>
            <a:endParaRPr lang="es-ES" sz="900" i="1" dirty="0">
              <a:solidFill>
                <a:srgbClr val="01008B"/>
              </a:solidFill>
              <a:latin typeface="Montserrat Black" panose="00000A00000000000000" pitchFamily="50" charset="0"/>
            </a:endParaRPr>
          </a:p>
        </p:txBody>
      </p:sp>
      <p:pic>
        <p:nvPicPr>
          <p:cNvPr id="14" name="Imagen 13">
            <a:extLst>
              <a:ext uri="{FF2B5EF4-FFF2-40B4-BE49-F238E27FC236}">
                <a16:creationId xmlns:a16="http://schemas.microsoft.com/office/drawing/2014/main" id="{EA47EAD9-C9BA-AAB8-E023-9FFAD6B3E768}"/>
              </a:ext>
            </a:extLst>
          </p:cNvPr>
          <p:cNvPicPr>
            <a:picLocks noChangeAspect="1"/>
          </p:cNvPicPr>
          <p:nvPr/>
        </p:nvPicPr>
        <p:blipFill>
          <a:blip r:embed="rId7"/>
          <a:stretch>
            <a:fillRect/>
          </a:stretch>
        </p:blipFill>
        <p:spPr>
          <a:xfrm>
            <a:off x="4471640" y="703169"/>
            <a:ext cx="5341918" cy="4970056"/>
          </a:xfrm>
          <a:prstGeom prst="rect">
            <a:avLst/>
          </a:prstGeom>
        </p:spPr>
      </p:pic>
      <p:sp>
        <p:nvSpPr>
          <p:cNvPr id="3" name="CuadroTexto 2">
            <a:extLst>
              <a:ext uri="{FF2B5EF4-FFF2-40B4-BE49-F238E27FC236}">
                <a16:creationId xmlns:a16="http://schemas.microsoft.com/office/drawing/2014/main" id="{F31EF72E-5211-8BDE-D505-F82F2D0F8E54}"/>
              </a:ext>
            </a:extLst>
          </p:cNvPr>
          <p:cNvSpPr txBox="1"/>
          <p:nvPr/>
        </p:nvSpPr>
        <p:spPr>
          <a:xfrm>
            <a:off x="171045" y="6457320"/>
            <a:ext cx="22646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Estudio de opinión de los peatones españoles.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00" b="0" i="0" u="none" strike="noStrike" kern="1200" cap="none" spc="0" normalizeH="0" baseline="0" noProof="0" dirty="0">
                <a:ln>
                  <a:noFill/>
                </a:ln>
                <a:solidFill>
                  <a:srgbClr val="01008B"/>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Badalona. Marzo 2026</a:t>
            </a:r>
          </a:p>
        </p:txBody>
      </p:sp>
    </p:spTree>
    <p:extLst>
      <p:ext uri="{BB962C8B-B14F-4D97-AF65-F5344CB8AC3E}">
        <p14:creationId xmlns:p14="http://schemas.microsoft.com/office/powerpoint/2010/main" val="200086614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45B57A281B6AC48A95FDBFAD6552030" ma:contentTypeVersion="21" ma:contentTypeDescription="Crear nuevo documento." ma:contentTypeScope="" ma:versionID="f4efd23a36ae25087612c2508014cc56">
  <xsd:schema xmlns:xsd="http://www.w3.org/2001/XMLSchema" xmlns:xs="http://www.w3.org/2001/XMLSchema" xmlns:p="http://schemas.microsoft.com/office/2006/metadata/properties" xmlns:ns2="71559b39-2d57-40b9-8044-dba9e3887f46" xmlns:ns3="57638913-dce7-471d-b583-a0ed7ab06a97" targetNamespace="http://schemas.microsoft.com/office/2006/metadata/properties" ma:root="true" ma:fieldsID="cf63afa4cc40917ede9276e691679b03" ns2:_="" ns3:_="">
    <xsd:import namespace="71559b39-2d57-40b9-8044-dba9e3887f46"/>
    <xsd:import namespace="57638913-dce7-471d-b583-a0ed7ab06a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59b39-2d57-40b9-8044-dba9e3887f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Etiquetas de imagen" ma:readOnly="false" ma:fieldId="{5cf76f15-5ced-4ddc-b409-7134ff3c332f}" ma:taxonomyMulti="true" ma:sspId="bc7cd8e4-056a-4b9a-a096-56d591af49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638913-dce7-471d-b583-a0ed7ab06a97"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1" nillable="true" ma:displayName="Taxonomy Catch All Column" ma:hidden="true" ma:list="{80a12aac-723b-4bd4-a1cc-7fc90ccf3b2e}" ma:internalName="TaxCatchAll" ma:showField="CatchAllData" ma:web="57638913-dce7-471d-b583-a0ed7ab06a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1559b39-2d57-40b9-8044-dba9e3887f46">
      <Terms xmlns="http://schemas.microsoft.com/office/infopath/2007/PartnerControls"/>
    </lcf76f155ced4ddcb4097134ff3c332f>
    <TaxCatchAll xmlns="57638913-dce7-471d-b583-a0ed7ab06a9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40FCAF-1E94-4062-9785-C3C4A41925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559b39-2d57-40b9-8044-dba9e3887f46"/>
    <ds:schemaRef ds:uri="57638913-dce7-471d-b583-a0ed7ab06a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E9DA43-C9FA-415C-A86A-C22C61729780}">
  <ds:schemaRefs>
    <ds:schemaRef ds:uri="http://schemas.microsoft.com/office/2006/metadata/properties"/>
    <ds:schemaRef ds:uri="57638913-dce7-471d-b583-a0ed7ab06a97"/>
    <ds:schemaRef ds:uri="http://purl.org/dc/terms/"/>
    <ds:schemaRef ds:uri="http://schemas.microsoft.com/office/2006/documentManagement/types"/>
    <ds:schemaRef ds:uri="http://purl.org/dc/dcmitype/"/>
    <ds:schemaRef ds:uri="http://schemas.microsoft.com/office/infopath/2007/PartnerControls"/>
    <ds:schemaRef ds:uri="71559b39-2d57-40b9-8044-dba9e3887f46"/>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BE6A10C-310D-49AA-8162-777CEBE09398}">
  <ds:schemaRefs>
    <ds:schemaRef ds:uri="http://schemas.microsoft.com/sharepoint/v3/contenttype/forms"/>
  </ds:schemaRefs>
</ds:datastoreItem>
</file>

<file path=docMetadata/LabelInfo.xml><?xml version="1.0" encoding="utf-8"?>
<clbl:labelList xmlns:clbl="http://schemas.microsoft.com/office/2020/mipLabelMetadata">
  <clbl:label id="{fbf70b36-9f4a-4882-a409-cf8365dee9e5}" enabled="0" method="" siteId="{fbf70b36-9f4a-4882-a409-cf8365dee9e5}" removed="1"/>
</clbl:labelList>
</file>

<file path=docProps/app.xml><?xml version="1.0" encoding="utf-8"?>
<Properties xmlns="http://schemas.openxmlformats.org/officeDocument/2006/extended-properties" xmlns:vt="http://schemas.openxmlformats.org/officeDocument/2006/docPropsVTypes">
  <Template>Wisp</Template>
  <TotalTime>15475</TotalTime>
  <Words>1420</Words>
  <Application>Microsoft Office PowerPoint</Application>
  <PresentationFormat>Panorámica</PresentationFormat>
  <Paragraphs>189</Paragraphs>
  <Slides>19</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Aptos</vt:lpstr>
      <vt:lpstr>Arial</vt:lpstr>
      <vt:lpstr>Calibri</vt:lpstr>
      <vt:lpstr>Calibri Light</vt:lpstr>
      <vt:lpstr>Montserrat</vt:lpstr>
      <vt:lpstr>Montserrat Black</vt:lpstr>
      <vt:lpstr>Montserrat Light</vt:lpstr>
      <vt:lpstr>Montserrat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 JESÚS ORTEGA CARREÑO</dc:creator>
  <cp:lastModifiedBy>Fernando Pino Velazquez</cp:lastModifiedBy>
  <cp:revision>58</cp:revision>
  <dcterms:created xsi:type="dcterms:W3CDTF">2023-02-01T16:13:28Z</dcterms:created>
  <dcterms:modified xsi:type="dcterms:W3CDTF">2026-04-17T10:45:30Z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2d5f8a-12aa-48f4-ac09-593b02e41a00_Enabled">
    <vt:lpwstr>true</vt:lpwstr>
  </property>
  <property fmtid="{D5CDD505-2E9C-101B-9397-08002B2CF9AE}" pid="3" name="MSIP_Label_432d5f8a-12aa-48f4-ac09-593b02e41a00_SetDate">
    <vt:lpwstr>2023-02-22T09:16:35Z</vt:lpwstr>
  </property>
  <property fmtid="{D5CDD505-2E9C-101B-9397-08002B2CF9AE}" pid="4" name="MSIP_Label_432d5f8a-12aa-48f4-ac09-593b02e41a00_Method">
    <vt:lpwstr>Standard</vt:lpwstr>
  </property>
  <property fmtid="{D5CDD505-2E9C-101B-9397-08002B2CF9AE}" pid="5" name="MSIP_Label_432d5f8a-12aa-48f4-ac09-593b02e41a00_Name">
    <vt:lpwstr>ES_INTERNAL</vt:lpwstr>
  </property>
  <property fmtid="{D5CDD505-2E9C-101B-9397-08002B2CF9AE}" pid="6" name="MSIP_Label_432d5f8a-12aa-48f4-ac09-593b02e41a00_SiteId">
    <vt:lpwstr>396b38cc-aa65-492b-bb0e-3d94ed25a97b</vt:lpwstr>
  </property>
  <property fmtid="{D5CDD505-2E9C-101B-9397-08002B2CF9AE}" pid="7" name="MSIP_Label_432d5f8a-12aa-48f4-ac09-593b02e41a00_ActionId">
    <vt:lpwstr>8aaad4a9-1ee1-4383-9097-91eabea3c1a3</vt:lpwstr>
  </property>
  <property fmtid="{D5CDD505-2E9C-101B-9397-08002B2CF9AE}" pid="8" name="MSIP_Label_432d5f8a-12aa-48f4-ac09-593b02e41a00_ContentBits">
    <vt:lpwstr>2</vt:lpwstr>
  </property>
  <property fmtid="{D5CDD505-2E9C-101B-9397-08002B2CF9AE}" pid="9" name="ContentTypeId">
    <vt:lpwstr>0x010100845B57A281B6AC48A95FDBFAD6552030</vt:lpwstr>
  </property>
  <property fmtid="{D5CDD505-2E9C-101B-9397-08002B2CF9AE}" pid="10" name="MediaServiceImageTags">
    <vt:lpwstr/>
  </property>
</Properties>
</file>